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2"/>
  </p:notesMasterIdLst>
  <p:handoutMasterIdLst>
    <p:handoutMasterId r:id="rId43"/>
  </p:handoutMasterIdLst>
  <p:sldIdLst>
    <p:sldId id="329" r:id="rId5"/>
    <p:sldId id="315" r:id="rId6"/>
    <p:sldId id="338" r:id="rId7"/>
    <p:sldId id="342" r:id="rId8"/>
    <p:sldId id="340" r:id="rId9"/>
    <p:sldId id="341" r:id="rId10"/>
    <p:sldId id="344" r:id="rId11"/>
    <p:sldId id="343" r:id="rId12"/>
    <p:sldId id="345" r:id="rId13"/>
    <p:sldId id="346" r:id="rId14"/>
    <p:sldId id="347" r:id="rId15"/>
    <p:sldId id="348" r:id="rId16"/>
    <p:sldId id="349" r:id="rId17"/>
    <p:sldId id="350" r:id="rId18"/>
    <p:sldId id="351" r:id="rId19"/>
    <p:sldId id="352" r:id="rId20"/>
    <p:sldId id="353" r:id="rId21"/>
    <p:sldId id="354" r:id="rId22"/>
    <p:sldId id="355" r:id="rId23"/>
    <p:sldId id="356" r:id="rId24"/>
    <p:sldId id="357" r:id="rId25"/>
    <p:sldId id="358" r:id="rId26"/>
    <p:sldId id="359" r:id="rId27"/>
    <p:sldId id="360" r:id="rId28"/>
    <p:sldId id="361" r:id="rId29"/>
    <p:sldId id="362" r:id="rId30"/>
    <p:sldId id="363" r:id="rId31"/>
    <p:sldId id="367" r:id="rId32"/>
    <p:sldId id="364" r:id="rId33"/>
    <p:sldId id="365" r:id="rId34"/>
    <p:sldId id="368" r:id="rId35"/>
    <p:sldId id="374" r:id="rId36"/>
    <p:sldId id="371" r:id="rId37"/>
    <p:sldId id="369" r:id="rId38"/>
    <p:sldId id="370" r:id="rId39"/>
    <p:sldId id="372" r:id="rId40"/>
    <p:sldId id="373"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69696"/>
    <a:srgbClr val="A6A6A6"/>
    <a:srgbClr val="4C1213"/>
    <a:srgbClr val="690304"/>
    <a:srgbClr val="9E9A95"/>
    <a:srgbClr val="382E25"/>
    <a:srgbClr val="C17945"/>
    <a:srgbClr val="31526A"/>
    <a:srgbClr val="252626"/>
    <a:srgbClr val="C6BF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40" autoAdjust="0"/>
    <p:restoredTop sz="86395" autoAdjust="0"/>
  </p:normalViewPr>
  <p:slideViewPr>
    <p:cSldViewPr snapToGrid="0" snapToObjects="1">
      <p:cViewPr varScale="1">
        <p:scale>
          <a:sx n="154" d="100"/>
          <a:sy n="154" d="100"/>
        </p:scale>
        <p:origin x="200" y="464"/>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7/28/20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7/28/20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70444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2</a:t>
            </a:fld>
            <a:endParaRPr lang="en-US"/>
          </a:p>
        </p:txBody>
      </p:sp>
    </p:spTree>
    <p:extLst>
      <p:ext uri="{BB962C8B-B14F-4D97-AF65-F5344CB8AC3E}">
        <p14:creationId xmlns:p14="http://schemas.microsoft.com/office/powerpoint/2010/main" val="97945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7</a:t>
            </a:fld>
            <a:endParaRPr lang="en-US"/>
          </a:p>
        </p:txBody>
      </p:sp>
    </p:spTree>
    <p:extLst>
      <p:ext uri="{BB962C8B-B14F-4D97-AF65-F5344CB8AC3E}">
        <p14:creationId xmlns:p14="http://schemas.microsoft.com/office/powerpoint/2010/main" val="350214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13</a:t>
            </a:fld>
            <a:endParaRPr lang="en-US"/>
          </a:p>
        </p:txBody>
      </p:sp>
    </p:spTree>
    <p:extLst>
      <p:ext uri="{BB962C8B-B14F-4D97-AF65-F5344CB8AC3E}">
        <p14:creationId xmlns:p14="http://schemas.microsoft.com/office/powerpoint/2010/main" val="179024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346891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1669157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34</a:t>
            </a:fld>
            <a:endParaRPr lang="en-US"/>
          </a:p>
        </p:txBody>
      </p:sp>
    </p:spTree>
    <p:extLst>
      <p:ext uri="{BB962C8B-B14F-4D97-AF65-F5344CB8AC3E}">
        <p14:creationId xmlns:p14="http://schemas.microsoft.com/office/powerpoint/2010/main" val="3357927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37</a:t>
            </a:fld>
            <a:endParaRPr lang="en-US"/>
          </a:p>
        </p:txBody>
      </p:sp>
    </p:spTree>
    <p:extLst>
      <p:ext uri="{BB962C8B-B14F-4D97-AF65-F5344CB8AC3E}">
        <p14:creationId xmlns:p14="http://schemas.microsoft.com/office/powerpoint/2010/main" val="2536083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02903" y="2768208"/>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a:t>
            </a:r>
            <a:br>
              <a:rPr lang="en-US" dirty="0"/>
            </a:br>
            <a:r>
              <a:rPr lang="en-US" dirty="0"/>
              <a:t>title of presentation</a:t>
            </a:r>
          </a:p>
        </p:txBody>
      </p:sp>
      <p:sp>
        <p:nvSpPr>
          <p:cNvPr id="9" name="Text Placeholder 19"/>
          <p:cNvSpPr>
            <a:spLocks noGrp="1"/>
          </p:cNvSpPr>
          <p:nvPr>
            <p:ph type="body" sz="quarter" idx="11" hasCustomPrompt="1"/>
          </p:nvPr>
        </p:nvSpPr>
        <p:spPr>
          <a:xfrm>
            <a:off x="530694" y="2445544"/>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UNIT</a:t>
            </a:r>
          </a:p>
        </p:txBody>
      </p:sp>
      <p:pic>
        <p:nvPicPr>
          <p:cNvPr id="7" name="Picture 6">
            <a:extLst>
              <a:ext uri="{FF2B5EF4-FFF2-40B4-BE49-F238E27FC236}">
                <a16:creationId xmlns:a16="http://schemas.microsoft.com/office/drawing/2014/main" id="{0BD780B8-3A35-8743-BF49-0929B30328AF}"/>
              </a:ext>
            </a:extLst>
          </p:cNvPr>
          <p:cNvPicPr>
            <a:picLocks noChangeAspect="1"/>
          </p:cNvPicPr>
          <p:nvPr userDrawn="1"/>
        </p:nvPicPr>
        <p:blipFill>
          <a:blip r:embed="rId2"/>
          <a:stretch>
            <a:fillRect/>
          </a:stretch>
        </p:blipFill>
        <p:spPr>
          <a:xfrm>
            <a:off x="338764" y="-35901"/>
            <a:ext cx="3044952" cy="1141857"/>
          </a:xfrm>
          <a:prstGeom prst="rect">
            <a:avLst/>
          </a:prstGeom>
        </p:spPr>
      </p:pic>
      <p:pic>
        <p:nvPicPr>
          <p:cNvPr id="6" name="Picture 5">
            <a:extLst>
              <a:ext uri="{FF2B5EF4-FFF2-40B4-BE49-F238E27FC236}">
                <a16:creationId xmlns:a16="http://schemas.microsoft.com/office/drawing/2014/main" id="{5E5D95D9-3E94-F54E-8599-68761C33E22C}"/>
              </a:ext>
            </a:extLst>
          </p:cNvPr>
          <p:cNvPicPr>
            <a:picLocks noChangeAspect="1"/>
          </p:cNvPicPr>
          <p:nvPr userDrawn="1"/>
        </p:nvPicPr>
        <p:blipFill>
          <a:blip r:embed="rId3"/>
          <a:stretch>
            <a:fillRect/>
          </a:stretch>
        </p:blipFill>
        <p:spPr>
          <a:xfrm>
            <a:off x="6404994" y="403641"/>
            <a:ext cx="2449585" cy="102066"/>
          </a:xfrm>
          <a:prstGeom prst="rect">
            <a:avLst/>
          </a:prstGeom>
        </p:spPr>
      </p:pic>
    </p:spTree>
    <p:extLst>
      <p:ext uri="{BB962C8B-B14F-4D97-AF65-F5344CB8AC3E}">
        <p14:creationId xmlns:p14="http://schemas.microsoft.com/office/powerpoint/2010/main" val="9508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90863" y="962981"/>
            <a:ext cx="3999840" cy="806552"/>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65867"/>
            <a:ext cx="3999840" cy="2466638"/>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0"/>
          </p:nvPr>
        </p:nvSpPr>
        <p:spPr>
          <a:xfrm>
            <a:off x="5564910" y="962981"/>
            <a:ext cx="3289670" cy="3569524"/>
          </a:xfrm>
        </p:spPr>
        <p:txBody>
          <a:bodyPr/>
          <a:lstStyle/>
          <a:p>
            <a:r>
              <a:rPr lang="en-US" dirty="0"/>
              <a:t>Click icon to add picture</a:t>
            </a:r>
          </a:p>
        </p:txBody>
      </p:sp>
      <p:pic>
        <p:nvPicPr>
          <p:cNvPr id="12" name="Picture 11">
            <a:extLst>
              <a:ext uri="{FF2B5EF4-FFF2-40B4-BE49-F238E27FC236}">
                <a16:creationId xmlns:a16="http://schemas.microsoft.com/office/drawing/2014/main" id="{D08AEFE8-3C4D-FF4B-AB60-DDD9FDC3A0E7}"/>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9" name="TextBox 8">
            <a:extLst>
              <a:ext uri="{FF2B5EF4-FFF2-40B4-BE49-F238E27FC236}">
                <a16:creationId xmlns:a16="http://schemas.microsoft.com/office/drawing/2014/main" id="{F0677F9C-777B-824B-9447-11C653DBCC4F}"/>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bg1"/>
                </a:solidFill>
              </a:rPr>
              <a:t>INDIANA UNIVERSITY BLOOMINGTON</a:t>
            </a:r>
          </a:p>
        </p:txBody>
      </p:sp>
      <p:pic>
        <p:nvPicPr>
          <p:cNvPr id="13" name="Picture 12">
            <a:extLst>
              <a:ext uri="{FF2B5EF4-FFF2-40B4-BE49-F238E27FC236}">
                <a16:creationId xmlns:a16="http://schemas.microsoft.com/office/drawing/2014/main" id="{C46E9AC3-F08E-BA40-BE37-42D7311303A6}"/>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11433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5AFFA3EC-9463-2D4C-BC88-A8EF3D4080AB}"/>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10" name="TextBox 9">
            <a:extLst>
              <a:ext uri="{FF2B5EF4-FFF2-40B4-BE49-F238E27FC236}">
                <a16:creationId xmlns:a16="http://schemas.microsoft.com/office/drawing/2014/main" id="{DED612AF-3CBE-A149-B5F4-0072AAC01D75}"/>
              </a:ext>
            </a:extLst>
          </p:cNvPr>
          <p:cNvSpPr txBox="1"/>
          <p:nvPr userDrawn="1"/>
        </p:nvSpPr>
        <p:spPr>
          <a:xfrm>
            <a:off x="658431" y="1265664"/>
            <a:ext cx="509969" cy="1569660"/>
          </a:xfrm>
          <a:prstGeom prst="rect">
            <a:avLst/>
          </a:prstGeom>
          <a:noFill/>
        </p:spPr>
        <p:txBody>
          <a:bodyPr wrap="square" rtlCol="0">
            <a:spAutoFit/>
          </a:bodyPr>
          <a:lstStyle/>
          <a:p>
            <a:r>
              <a:rPr lang="en-US" sz="9600" dirty="0">
                <a:solidFill>
                  <a:schemeClr val="bg1"/>
                </a:solidFill>
              </a:rPr>
              <a:t>“</a:t>
            </a:r>
          </a:p>
        </p:txBody>
      </p:sp>
      <p:pic>
        <p:nvPicPr>
          <p:cNvPr id="7" name="Picture 6">
            <a:extLst>
              <a:ext uri="{FF2B5EF4-FFF2-40B4-BE49-F238E27FC236}">
                <a16:creationId xmlns:a16="http://schemas.microsoft.com/office/drawing/2014/main" id="{E30F7B4B-DA80-EC43-9414-C8541C930592}"/>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11" name="TextBox 10">
            <a:extLst>
              <a:ext uri="{FF2B5EF4-FFF2-40B4-BE49-F238E27FC236}">
                <a16:creationId xmlns:a16="http://schemas.microsoft.com/office/drawing/2014/main" id="{41DDCA7A-03B7-A742-942F-BEBFB05EA3CE}"/>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bg1"/>
                </a:solidFill>
              </a:rPr>
              <a:t>INDIANA UNIVERSITY BLOOMINGTON</a:t>
            </a:r>
          </a:p>
        </p:txBody>
      </p:sp>
      <p:pic>
        <p:nvPicPr>
          <p:cNvPr id="12" name="Picture 11">
            <a:extLst>
              <a:ext uri="{FF2B5EF4-FFF2-40B4-BE49-F238E27FC236}">
                <a16:creationId xmlns:a16="http://schemas.microsoft.com/office/drawing/2014/main" id="{6E0154FF-283D-D947-A17A-8355E651DB9D}"/>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727036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CEBE010-8C23-344C-B1BA-6E3FE0031460}"/>
              </a:ext>
            </a:extLst>
          </p:cNvPr>
          <p:cNvSpPr/>
          <p:nvPr userDrawn="1"/>
        </p:nvSpPr>
        <p:spPr>
          <a:xfrm>
            <a:off x="-52137" y="2178023"/>
            <a:ext cx="9248274" cy="45719"/>
          </a:xfrm>
          <a:prstGeom prst="rect">
            <a:avLst/>
          </a:prstGeom>
          <a:solidFill>
            <a:srgbClr val="9696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4CAFED2D-28AC-CE48-8F41-59DC19DAC75D}"/>
              </a:ext>
            </a:extLst>
          </p:cNvPr>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9" name="Text Placeholder 2">
            <a:extLst>
              <a:ext uri="{FF2B5EF4-FFF2-40B4-BE49-F238E27FC236}">
                <a16:creationId xmlns:a16="http://schemas.microsoft.com/office/drawing/2014/main" id="{DB8F69B7-7E5C-734A-968D-4A834BF1F930}"/>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0" name="Text Placeholder 2">
            <a:extLst>
              <a:ext uri="{FF2B5EF4-FFF2-40B4-BE49-F238E27FC236}">
                <a16:creationId xmlns:a16="http://schemas.microsoft.com/office/drawing/2014/main" id="{41F12272-6202-A244-BA2E-D95207666DD9}"/>
              </a:ext>
            </a:extLst>
          </p:cNvPr>
          <p:cNvSpPr>
            <a:spLocks noGrp="1"/>
          </p:cNvSpPr>
          <p:nvPr>
            <p:ph idx="12" hasCustomPrompt="1"/>
          </p:nvPr>
        </p:nvSpPr>
        <p:spPr>
          <a:xfrm>
            <a:off x="5871114"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1" name="Title 1">
            <a:extLst>
              <a:ext uri="{FF2B5EF4-FFF2-40B4-BE49-F238E27FC236}">
                <a16:creationId xmlns:a16="http://schemas.microsoft.com/office/drawing/2014/main" id="{796FC821-50C0-F946-93ED-4F53207AF54E}"/>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chemeClr val="bg1"/>
                </a:solidFill>
                <a:latin typeface="Arial"/>
                <a:cs typeface="Arial"/>
              </a:defRPr>
            </a:lvl1pPr>
          </a:lstStyle>
          <a:p>
            <a:r>
              <a:rPr lang="en-US" dirty="0"/>
              <a:t>Click to edit timeline title style</a:t>
            </a:r>
          </a:p>
        </p:txBody>
      </p:sp>
      <p:sp>
        <p:nvSpPr>
          <p:cNvPr id="12" name="Text Placeholder 2">
            <a:extLst>
              <a:ext uri="{FF2B5EF4-FFF2-40B4-BE49-F238E27FC236}">
                <a16:creationId xmlns:a16="http://schemas.microsoft.com/office/drawing/2014/main" id="{044E40BD-6235-4B47-A82A-79D44E2A5EE2}"/>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970D3E8F-2211-D94F-A3C6-2F7ABE2D696E}"/>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8739DF9-E7DB-3149-AEBA-050066618C0E}"/>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6" name="Picture 15">
            <a:extLst>
              <a:ext uri="{FF2B5EF4-FFF2-40B4-BE49-F238E27FC236}">
                <a16:creationId xmlns:a16="http://schemas.microsoft.com/office/drawing/2014/main" id="{680D1116-4488-2443-AEA5-63923F24B6A7}"/>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15" name="TextBox 14">
            <a:extLst>
              <a:ext uri="{FF2B5EF4-FFF2-40B4-BE49-F238E27FC236}">
                <a16:creationId xmlns:a16="http://schemas.microsoft.com/office/drawing/2014/main" id="{83C374B8-B479-4346-A54D-C9BCEB4872C2}"/>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bg1"/>
                </a:solidFill>
              </a:rPr>
              <a:t>INDIANA UNIVERSITY BLOOMINGTON</a:t>
            </a:r>
          </a:p>
        </p:txBody>
      </p:sp>
      <p:pic>
        <p:nvPicPr>
          <p:cNvPr id="17" name="Picture 16">
            <a:extLst>
              <a:ext uri="{FF2B5EF4-FFF2-40B4-BE49-F238E27FC236}">
                <a16:creationId xmlns:a16="http://schemas.microsoft.com/office/drawing/2014/main" id="{B960486F-64F0-D448-8386-25298797BA62}"/>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3656938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1744F007-37EE-F642-8B67-26B7CB512809}"/>
              </a:ext>
            </a:extLst>
          </p:cNvPr>
          <p:cNvSpPr>
            <a:spLocks noGrp="1"/>
          </p:cNvSpPr>
          <p:nvPr>
            <p:ph type="pic" sz="quarter" idx="10"/>
          </p:nvPr>
        </p:nvSpPr>
        <p:spPr>
          <a:xfrm>
            <a:off x="1159728" y="1143000"/>
            <a:ext cx="5575609" cy="3354659"/>
          </a:xfrm>
        </p:spPr>
        <p:txBody>
          <a:bodyPr/>
          <a:lstStyle/>
          <a:p>
            <a:r>
              <a:rPr lang="en-US"/>
              <a:t>Click icon to add picture</a:t>
            </a:r>
            <a:endParaRPr lang="en-US" dirty="0"/>
          </a:p>
        </p:txBody>
      </p:sp>
      <p:pic>
        <p:nvPicPr>
          <p:cNvPr id="6" name="Picture 5">
            <a:extLst>
              <a:ext uri="{FF2B5EF4-FFF2-40B4-BE49-F238E27FC236}">
                <a16:creationId xmlns:a16="http://schemas.microsoft.com/office/drawing/2014/main" id="{C7FBF169-3E1B-C444-9BAE-FF99C7F934F7}"/>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9" name="TextBox 8">
            <a:extLst>
              <a:ext uri="{FF2B5EF4-FFF2-40B4-BE49-F238E27FC236}">
                <a16:creationId xmlns:a16="http://schemas.microsoft.com/office/drawing/2014/main" id="{BDA01BD1-EDC8-654F-B0BC-CA7AEDB213DF}"/>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bg1"/>
                </a:solidFill>
              </a:rPr>
              <a:t>INDIANA UNIVERSITY BLOOMINGTON</a:t>
            </a:r>
          </a:p>
        </p:txBody>
      </p:sp>
      <p:pic>
        <p:nvPicPr>
          <p:cNvPr id="10" name="Picture 9">
            <a:extLst>
              <a:ext uri="{FF2B5EF4-FFF2-40B4-BE49-F238E27FC236}">
                <a16:creationId xmlns:a16="http://schemas.microsoft.com/office/drawing/2014/main" id="{D338F067-19D0-8049-A1C7-215998E5326A}"/>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1817468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DC3DBB-743E-0A47-9051-C4F4ED9F2CB9}"/>
              </a:ext>
            </a:extLst>
          </p:cNvPr>
          <p:cNvPicPr>
            <a:picLocks noChangeAspect="1"/>
          </p:cNvPicPr>
          <p:nvPr userDrawn="1"/>
        </p:nvPicPr>
        <p:blipFill>
          <a:blip r:embed="rId2">
            <a:alphaModFix amt="70000"/>
          </a:blip>
          <a:stretch>
            <a:fillRect/>
          </a:stretch>
        </p:blipFill>
        <p:spPr>
          <a:xfrm>
            <a:off x="452937" y="813360"/>
            <a:ext cx="8238125" cy="3516779"/>
          </a:xfrm>
          <a:prstGeom prst="rect">
            <a:avLst/>
          </a:prstGeom>
        </p:spPr>
      </p:pic>
      <p:pic>
        <p:nvPicPr>
          <p:cNvPr id="3" name="Picture 2">
            <a:extLst>
              <a:ext uri="{FF2B5EF4-FFF2-40B4-BE49-F238E27FC236}">
                <a16:creationId xmlns:a16="http://schemas.microsoft.com/office/drawing/2014/main" id="{FD13A6A6-850B-1846-840A-ABFF94DFF4CE}"/>
              </a:ext>
            </a:extLst>
          </p:cNvPr>
          <p:cNvPicPr>
            <a:picLocks noChangeAspect="1"/>
          </p:cNvPicPr>
          <p:nvPr userDrawn="1"/>
        </p:nvPicPr>
        <p:blipFill>
          <a:blip r:embed="rId3"/>
          <a:stretch>
            <a:fillRect/>
          </a:stretch>
        </p:blipFill>
        <p:spPr>
          <a:xfrm>
            <a:off x="2124352" y="2087020"/>
            <a:ext cx="4684121" cy="969459"/>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pic>
        <p:nvPicPr>
          <p:cNvPr id="15" name="Picture 14">
            <a:extLst>
              <a:ext uri="{FF2B5EF4-FFF2-40B4-BE49-F238E27FC236}">
                <a16:creationId xmlns:a16="http://schemas.microsoft.com/office/drawing/2014/main" id="{6B7FB995-1B19-C347-A06E-E2308542547A}"/>
              </a:ext>
            </a:extLst>
          </p:cNvPr>
          <p:cNvPicPr>
            <a:picLocks noChangeAspect="1"/>
          </p:cNvPicPr>
          <p:nvPr userDrawn="1"/>
        </p:nvPicPr>
        <p:blipFill>
          <a:blip r:embed="rId2"/>
          <a:stretch>
            <a:fillRect/>
          </a:stretch>
        </p:blipFill>
        <p:spPr>
          <a:xfrm>
            <a:off x="6404994" y="403641"/>
            <a:ext cx="2449585" cy="102066"/>
          </a:xfrm>
          <a:prstGeom prst="rect">
            <a:avLst/>
          </a:prstGeom>
        </p:spPr>
      </p:pic>
      <p:pic>
        <p:nvPicPr>
          <p:cNvPr id="9" name="Picture 8">
            <a:extLst>
              <a:ext uri="{FF2B5EF4-FFF2-40B4-BE49-F238E27FC236}">
                <a16:creationId xmlns:a16="http://schemas.microsoft.com/office/drawing/2014/main" id="{EB1FF093-5B3E-F84D-B1F1-712EA352028A}"/>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066E9A50-8AB4-BF4D-BE83-341BA14D4C9A}"/>
              </a:ext>
            </a:extLst>
          </p:cNvPr>
          <p:cNvPicPr>
            <a:picLocks noChangeAspect="1"/>
          </p:cNvPicPr>
          <p:nvPr userDrawn="1"/>
        </p:nvPicPr>
        <p:blipFill>
          <a:blip r:embed="rId2">
            <a:alphaModFix amt="70000"/>
          </a:blip>
          <a:stretch>
            <a:fillRect/>
          </a:stretch>
        </p:blipFill>
        <p:spPr>
          <a:xfrm>
            <a:off x="452937" y="1133658"/>
            <a:ext cx="8238125" cy="3516779"/>
          </a:xfrm>
          <a:prstGeom prst="rect">
            <a:avLst/>
          </a:prstGeom>
        </p:spPr>
      </p:pic>
      <p:pic>
        <p:nvPicPr>
          <p:cNvPr id="15" name="Picture 14">
            <a:extLst>
              <a:ext uri="{FF2B5EF4-FFF2-40B4-BE49-F238E27FC236}">
                <a16:creationId xmlns:a16="http://schemas.microsoft.com/office/drawing/2014/main" id="{7ECCCF85-DFAC-4D42-87F3-045D1F785F0E}"/>
              </a:ext>
            </a:extLst>
          </p:cNvPr>
          <p:cNvPicPr>
            <a:picLocks noChangeAspect="1"/>
          </p:cNvPicPr>
          <p:nvPr userDrawn="1"/>
        </p:nvPicPr>
        <p:blipFill>
          <a:blip r:embed="rId3"/>
          <a:stretch>
            <a:fillRect/>
          </a:stretch>
        </p:blipFill>
        <p:spPr>
          <a:xfrm>
            <a:off x="6404994" y="403641"/>
            <a:ext cx="2449585" cy="102066"/>
          </a:xfrm>
          <a:prstGeom prst="rect">
            <a:avLst/>
          </a:prstGeom>
        </p:spPr>
      </p:pic>
      <p:sp>
        <p:nvSpPr>
          <p:cNvPr id="17" name="Text Placeholder 19">
            <a:extLst>
              <a:ext uri="{FF2B5EF4-FFF2-40B4-BE49-F238E27FC236}">
                <a16:creationId xmlns:a16="http://schemas.microsoft.com/office/drawing/2014/main" id="{9EEE9862-03A0-FB44-918C-B1D648AFF31F}"/>
              </a:ext>
            </a:extLst>
          </p:cNvPr>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13" name="Title 13">
            <a:extLst>
              <a:ext uri="{FF2B5EF4-FFF2-40B4-BE49-F238E27FC236}">
                <a16:creationId xmlns:a16="http://schemas.microsoft.com/office/drawing/2014/main" id="{4E63D569-8C6D-DA43-9D8B-0C77C5AF948A}"/>
              </a:ext>
            </a:extLst>
          </p:cNvPr>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pic>
        <p:nvPicPr>
          <p:cNvPr id="14" name="Picture 13">
            <a:extLst>
              <a:ext uri="{FF2B5EF4-FFF2-40B4-BE49-F238E27FC236}">
                <a16:creationId xmlns:a16="http://schemas.microsoft.com/office/drawing/2014/main" id="{D0F8E203-D76F-A54F-96A5-803D8CAC5BF7}"/>
              </a:ext>
            </a:extLst>
          </p:cNvPr>
          <p:cNvPicPr>
            <a:picLocks noChangeAspect="1"/>
          </p:cNvPicPr>
          <p:nvPr userDrawn="1"/>
        </p:nvPicPr>
        <p:blipFill>
          <a:blip r:embed="rId4"/>
          <a:stretch>
            <a:fillRect/>
          </a:stretch>
        </p:blipFill>
        <p:spPr>
          <a:xfrm>
            <a:off x="271420" y="-576087"/>
            <a:ext cx="657379" cy="1454380"/>
          </a:xfrm>
          <a:prstGeom prst="rect">
            <a:avLst/>
          </a:prstGeom>
        </p:spPr>
      </p:pic>
    </p:spTree>
    <p:extLst>
      <p:ext uri="{BB962C8B-B14F-4D97-AF65-F5344CB8AC3E}">
        <p14:creationId xmlns:p14="http://schemas.microsoft.com/office/powerpoint/2010/main" val="115597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1168400" y="962981"/>
            <a:ext cx="7365818"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0" name="Picture 9">
            <a:extLst>
              <a:ext uri="{FF2B5EF4-FFF2-40B4-BE49-F238E27FC236}">
                <a16:creationId xmlns:a16="http://schemas.microsoft.com/office/drawing/2014/main" id="{23C5D1C6-3DEB-3042-83AA-18BAA6DF187D}"/>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8" name="TextBox 7">
            <a:extLst>
              <a:ext uri="{FF2B5EF4-FFF2-40B4-BE49-F238E27FC236}">
                <a16:creationId xmlns:a16="http://schemas.microsoft.com/office/drawing/2014/main" id="{745FD385-09FF-4646-A2A1-16EC973C8B3E}"/>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11" name="Picture 10">
            <a:extLst>
              <a:ext uri="{FF2B5EF4-FFF2-40B4-BE49-F238E27FC236}">
                <a16:creationId xmlns:a16="http://schemas.microsoft.com/office/drawing/2014/main" id="{3CBAD724-0170-504B-B04B-992D44AD216E}"/>
              </a:ext>
            </a:extLst>
          </p:cNvPr>
          <p:cNvPicPr>
            <a:picLocks noChangeAspect="1"/>
          </p:cNvPicPr>
          <p:nvPr userDrawn="1"/>
        </p:nvPicPr>
        <p:blipFill>
          <a:blip r:embed="rId3"/>
          <a:stretch>
            <a:fillRect/>
          </a:stretch>
        </p:blipFill>
        <p:spPr>
          <a:xfrm>
            <a:off x="268657" y="-447294"/>
            <a:ext cx="657379" cy="1326393"/>
          </a:xfrm>
          <a:prstGeom prst="rect">
            <a:avLst/>
          </a:prstGeom>
        </p:spPr>
      </p:pic>
    </p:spTree>
    <p:extLst>
      <p:ext uri="{BB962C8B-B14F-4D97-AF65-F5344CB8AC3E}">
        <p14:creationId xmlns:p14="http://schemas.microsoft.com/office/powerpoint/2010/main" val="3682060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89526" y="962981"/>
            <a:ext cx="399501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06599"/>
            <a:ext cx="3995019" cy="2516771"/>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9">
            <a:extLst>
              <a:ext uri="{FF2B5EF4-FFF2-40B4-BE49-F238E27FC236}">
                <a16:creationId xmlns:a16="http://schemas.microsoft.com/office/drawing/2014/main" id="{05C3F444-27EE-DD48-A234-08AF253671E6}"/>
              </a:ext>
            </a:extLst>
          </p:cNvPr>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0" name="Picture 9">
            <a:extLst>
              <a:ext uri="{FF2B5EF4-FFF2-40B4-BE49-F238E27FC236}">
                <a16:creationId xmlns:a16="http://schemas.microsoft.com/office/drawing/2014/main" id="{AD94E2D3-2DFE-474D-A00E-2ACA4690B4C9}"/>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12" name="TextBox 11">
            <a:extLst>
              <a:ext uri="{FF2B5EF4-FFF2-40B4-BE49-F238E27FC236}">
                <a16:creationId xmlns:a16="http://schemas.microsoft.com/office/drawing/2014/main" id="{FE601522-F9F8-3B4D-B3C2-33C3574992E6}"/>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13" name="Picture 12">
            <a:extLst>
              <a:ext uri="{FF2B5EF4-FFF2-40B4-BE49-F238E27FC236}">
                <a16:creationId xmlns:a16="http://schemas.microsoft.com/office/drawing/2014/main" id="{04DCA629-3317-2745-989A-10D581EB624B}"/>
              </a:ext>
            </a:extLst>
          </p:cNvPr>
          <p:cNvPicPr>
            <a:picLocks noChangeAspect="1"/>
          </p:cNvPicPr>
          <p:nvPr userDrawn="1"/>
        </p:nvPicPr>
        <p:blipFill>
          <a:blip r:embed="rId3"/>
          <a:stretch>
            <a:fillRect/>
          </a:stretch>
        </p:blipFill>
        <p:spPr>
          <a:xfrm>
            <a:off x="268657" y="-447294"/>
            <a:ext cx="657379" cy="1326393"/>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5" name="TextBox 4">
            <a:extLst>
              <a:ext uri="{FF2B5EF4-FFF2-40B4-BE49-F238E27FC236}">
                <a16:creationId xmlns:a16="http://schemas.microsoft.com/office/drawing/2014/main" id="{F1B8420B-577A-A341-8A86-DA66FE841005}"/>
              </a:ext>
            </a:extLst>
          </p:cNvPr>
          <p:cNvSpPr txBox="1"/>
          <p:nvPr userDrawn="1"/>
        </p:nvSpPr>
        <p:spPr>
          <a:xfrm>
            <a:off x="658431" y="1265664"/>
            <a:ext cx="509969" cy="1569660"/>
          </a:xfrm>
          <a:prstGeom prst="rect">
            <a:avLst/>
          </a:prstGeom>
          <a:noFill/>
        </p:spPr>
        <p:txBody>
          <a:bodyPr wrap="square" rtlCol="0">
            <a:spAutoFit/>
          </a:bodyPr>
          <a:lstStyle/>
          <a:p>
            <a:r>
              <a:rPr lang="en-US" sz="9600" dirty="0"/>
              <a:t>“</a:t>
            </a:r>
          </a:p>
        </p:txBody>
      </p:sp>
      <p:pic>
        <p:nvPicPr>
          <p:cNvPr id="10" name="Picture 9">
            <a:extLst>
              <a:ext uri="{FF2B5EF4-FFF2-40B4-BE49-F238E27FC236}">
                <a16:creationId xmlns:a16="http://schemas.microsoft.com/office/drawing/2014/main" id="{E49704B2-6EB9-B54A-82FF-6E1378A7781D}"/>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8" name="TextBox 7">
            <a:extLst>
              <a:ext uri="{FF2B5EF4-FFF2-40B4-BE49-F238E27FC236}">
                <a16:creationId xmlns:a16="http://schemas.microsoft.com/office/drawing/2014/main" id="{BB691168-65FC-EA40-9C06-33BE34A593EA}"/>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11" name="Picture 10">
            <a:extLst>
              <a:ext uri="{FF2B5EF4-FFF2-40B4-BE49-F238E27FC236}">
                <a16:creationId xmlns:a16="http://schemas.microsoft.com/office/drawing/2014/main" id="{BCBBE95B-F2C6-2B43-B12A-6983462922FC}"/>
              </a:ext>
            </a:extLst>
          </p:cNvPr>
          <p:cNvPicPr>
            <a:picLocks noChangeAspect="1"/>
          </p:cNvPicPr>
          <p:nvPr userDrawn="1"/>
        </p:nvPicPr>
        <p:blipFill>
          <a:blip r:embed="rId3"/>
          <a:stretch>
            <a:fillRect/>
          </a:stretch>
        </p:blipFill>
        <p:spPr>
          <a:xfrm>
            <a:off x="268657" y="-447294"/>
            <a:ext cx="657379" cy="1326393"/>
          </a:xfrm>
          <a:prstGeom prst="rect">
            <a:avLst/>
          </a:prstGeom>
        </p:spPr>
      </p:pic>
    </p:spTree>
    <p:extLst>
      <p:ext uri="{BB962C8B-B14F-4D97-AF65-F5344CB8AC3E}">
        <p14:creationId xmlns:p14="http://schemas.microsoft.com/office/powerpoint/2010/main" val="206839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6AB099AB-7C40-C54D-A7BA-8DFBF859F79E}"/>
              </a:ext>
            </a:extLst>
          </p:cNvPr>
          <p:cNvSpPr/>
          <p:nvPr userDrawn="1"/>
        </p:nvSpPr>
        <p:spPr>
          <a:xfrm>
            <a:off x="-52137" y="2178023"/>
            <a:ext cx="9248274" cy="457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2"/>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6" name="Text Placeholder 2">
            <a:extLst>
              <a:ext uri="{FF2B5EF4-FFF2-40B4-BE49-F238E27FC236}">
                <a16:creationId xmlns:a16="http://schemas.microsoft.com/office/drawing/2014/main" id="{04DB0C64-DB15-4E4B-87B1-09DBEB583B1E}"/>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8" name="Text Placeholder 2">
            <a:extLst>
              <a:ext uri="{FF2B5EF4-FFF2-40B4-BE49-F238E27FC236}">
                <a16:creationId xmlns:a16="http://schemas.microsoft.com/office/drawing/2014/main" id="{62689D7C-9203-D842-9D90-9FAE64DDD04B}"/>
              </a:ext>
            </a:extLst>
          </p:cNvPr>
          <p:cNvSpPr>
            <a:spLocks noGrp="1"/>
          </p:cNvSpPr>
          <p:nvPr>
            <p:ph idx="12" hasCustomPrompt="1"/>
          </p:nvPr>
        </p:nvSpPr>
        <p:spPr>
          <a:xfrm>
            <a:off x="5871117"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20" name="Title 1">
            <a:extLst>
              <a:ext uri="{FF2B5EF4-FFF2-40B4-BE49-F238E27FC236}">
                <a16:creationId xmlns:a16="http://schemas.microsoft.com/office/drawing/2014/main" id="{EBABA7CD-1501-E745-ADF8-198E107157EA}"/>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rgbClr val="404041"/>
                </a:solidFill>
                <a:latin typeface="Arial"/>
                <a:cs typeface="Arial"/>
              </a:defRPr>
            </a:lvl1pPr>
          </a:lstStyle>
          <a:p>
            <a:r>
              <a:rPr lang="en-US" dirty="0"/>
              <a:t>Click to edit timeline title style</a:t>
            </a:r>
          </a:p>
        </p:txBody>
      </p:sp>
      <p:pic>
        <p:nvPicPr>
          <p:cNvPr id="12" name="Picture 11">
            <a:extLst>
              <a:ext uri="{FF2B5EF4-FFF2-40B4-BE49-F238E27FC236}">
                <a16:creationId xmlns:a16="http://schemas.microsoft.com/office/drawing/2014/main" id="{12CD8E8C-82F1-6047-A75D-211F5F6D6439}"/>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11" name="Text Placeholder 2">
            <a:extLst>
              <a:ext uri="{FF2B5EF4-FFF2-40B4-BE49-F238E27FC236}">
                <a16:creationId xmlns:a16="http://schemas.microsoft.com/office/drawing/2014/main" id="{3E1E6DEA-5C3A-0148-AB59-E96CF2B5D344}"/>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554C7A14-8848-9947-BFA2-43DAE44BE441}"/>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F2BCABE-8696-6547-9256-A5AE595E99FC}"/>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5" name="TextBox 14">
            <a:extLst>
              <a:ext uri="{FF2B5EF4-FFF2-40B4-BE49-F238E27FC236}">
                <a16:creationId xmlns:a16="http://schemas.microsoft.com/office/drawing/2014/main" id="{34146110-85CE-0345-97E0-49BF9C946C8C}"/>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17" name="Picture 16">
            <a:extLst>
              <a:ext uri="{FF2B5EF4-FFF2-40B4-BE49-F238E27FC236}">
                <a16:creationId xmlns:a16="http://schemas.microsoft.com/office/drawing/2014/main" id="{F8C0E421-1C2C-0E40-A3D6-8689FA489BEC}"/>
              </a:ext>
            </a:extLst>
          </p:cNvPr>
          <p:cNvPicPr>
            <a:picLocks noChangeAspect="1"/>
          </p:cNvPicPr>
          <p:nvPr userDrawn="1"/>
        </p:nvPicPr>
        <p:blipFill>
          <a:blip r:embed="rId3"/>
          <a:stretch>
            <a:fillRect/>
          </a:stretch>
        </p:blipFill>
        <p:spPr>
          <a:xfrm>
            <a:off x="268657" y="-447294"/>
            <a:ext cx="657379" cy="1326393"/>
          </a:xfrm>
          <a:prstGeom prst="rect">
            <a:avLst/>
          </a:prstGeom>
        </p:spPr>
      </p:pic>
    </p:spTree>
    <p:extLst>
      <p:ext uri="{BB962C8B-B14F-4D97-AF65-F5344CB8AC3E}">
        <p14:creationId xmlns:p14="http://schemas.microsoft.com/office/powerpoint/2010/main" val="141029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A41BB-DCCE-F14C-94A7-879D8A1057F0}"/>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47CF3B1F-1FB0-4943-ADA8-67240C5A4A24}"/>
              </a:ext>
            </a:extLst>
          </p:cNvPr>
          <p:cNvSpPr>
            <a:spLocks noGrp="1"/>
          </p:cNvSpPr>
          <p:nvPr>
            <p:ph type="pic" sz="quarter" idx="10"/>
          </p:nvPr>
        </p:nvSpPr>
        <p:spPr>
          <a:xfrm>
            <a:off x="1159728" y="1219200"/>
            <a:ext cx="5575609" cy="3315629"/>
          </a:xfrm>
        </p:spPr>
        <p:txBody>
          <a:bodyPr/>
          <a:lstStyle/>
          <a:p>
            <a:r>
              <a:rPr lang="en-US" dirty="0"/>
              <a:t>Click icon to add picture</a:t>
            </a:r>
          </a:p>
        </p:txBody>
      </p:sp>
      <p:pic>
        <p:nvPicPr>
          <p:cNvPr id="6" name="Picture 5">
            <a:extLst>
              <a:ext uri="{FF2B5EF4-FFF2-40B4-BE49-F238E27FC236}">
                <a16:creationId xmlns:a16="http://schemas.microsoft.com/office/drawing/2014/main" id="{C16B414C-F371-E64C-B461-C44F999033DC}"/>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8" name="TextBox 7">
            <a:extLst>
              <a:ext uri="{FF2B5EF4-FFF2-40B4-BE49-F238E27FC236}">
                <a16:creationId xmlns:a16="http://schemas.microsoft.com/office/drawing/2014/main" id="{133C47D5-629F-4D46-AEE6-7D8DD8FB9AC3}"/>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tx1"/>
                </a:solidFill>
              </a:rPr>
              <a:t>INDIANA UNIVERSITY BLOOMINGTON</a:t>
            </a:r>
          </a:p>
        </p:txBody>
      </p:sp>
      <p:pic>
        <p:nvPicPr>
          <p:cNvPr id="9" name="Picture 8">
            <a:extLst>
              <a:ext uri="{FF2B5EF4-FFF2-40B4-BE49-F238E27FC236}">
                <a16:creationId xmlns:a16="http://schemas.microsoft.com/office/drawing/2014/main" id="{325FB8D4-3D22-EB49-AB6C-90688434977E}"/>
              </a:ext>
            </a:extLst>
          </p:cNvPr>
          <p:cNvPicPr>
            <a:picLocks noChangeAspect="1"/>
          </p:cNvPicPr>
          <p:nvPr userDrawn="1"/>
        </p:nvPicPr>
        <p:blipFill>
          <a:blip r:embed="rId3"/>
          <a:stretch>
            <a:fillRect/>
          </a:stretch>
        </p:blipFill>
        <p:spPr>
          <a:xfrm>
            <a:off x="268657" y="-447294"/>
            <a:ext cx="657379" cy="1326393"/>
          </a:xfrm>
          <a:prstGeom prst="rect">
            <a:avLst/>
          </a:prstGeom>
        </p:spPr>
      </p:pic>
    </p:spTree>
    <p:extLst>
      <p:ext uri="{BB962C8B-B14F-4D97-AF65-F5344CB8AC3E}">
        <p14:creationId xmlns:p14="http://schemas.microsoft.com/office/powerpoint/2010/main" val="131565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E6D189D-FDA9-9848-953C-540B2940805D}"/>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699A32F3-9FDB-1E47-9B3D-BA501DBC4ACC}"/>
              </a:ext>
            </a:extLst>
          </p:cNvPr>
          <p:cNvSpPr>
            <a:spLocks noGrp="1"/>
          </p:cNvSpPr>
          <p:nvPr>
            <p:ph type="ctrTitle" hasCustomPrompt="1"/>
          </p:nvPr>
        </p:nvSpPr>
        <p:spPr>
          <a:xfrm>
            <a:off x="1168400" y="962981"/>
            <a:ext cx="7365818"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10" name="Text Placeholder 2">
            <a:extLst>
              <a:ext uri="{FF2B5EF4-FFF2-40B4-BE49-F238E27FC236}">
                <a16:creationId xmlns:a16="http://schemas.microsoft.com/office/drawing/2014/main" id="{B7DCBCEF-64A0-B04F-872D-B6A8DB358F05}"/>
              </a:ext>
            </a:extLst>
          </p:cNvPr>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chemeClr val="bg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1" name="Picture 10">
            <a:extLst>
              <a:ext uri="{FF2B5EF4-FFF2-40B4-BE49-F238E27FC236}">
                <a16:creationId xmlns:a16="http://schemas.microsoft.com/office/drawing/2014/main" id="{CFE435AE-EC23-3E4F-AC20-DF65E4B78A6E}"/>
              </a:ext>
            </a:extLst>
          </p:cNvPr>
          <p:cNvPicPr>
            <a:picLocks noChangeAspect="1"/>
          </p:cNvPicPr>
          <p:nvPr userDrawn="1"/>
        </p:nvPicPr>
        <p:blipFill>
          <a:blip r:embed="rId2"/>
          <a:stretch>
            <a:fillRect/>
          </a:stretch>
        </p:blipFill>
        <p:spPr>
          <a:xfrm>
            <a:off x="6404994" y="403641"/>
            <a:ext cx="2449585" cy="102066"/>
          </a:xfrm>
          <a:prstGeom prst="rect">
            <a:avLst/>
          </a:prstGeom>
        </p:spPr>
      </p:pic>
      <p:sp>
        <p:nvSpPr>
          <p:cNvPr id="8" name="TextBox 7">
            <a:extLst>
              <a:ext uri="{FF2B5EF4-FFF2-40B4-BE49-F238E27FC236}">
                <a16:creationId xmlns:a16="http://schemas.microsoft.com/office/drawing/2014/main" id="{0A0E35C7-389A-8446-833E-F0D534DB2632}"/>
              </a:ext>
            </a:extLst>
          </p:cNvPr>
          <p:cNvSpPr txBox="1"/>
          <p:nvPr userDrawn="1"/>
        </p:nvSpPr>
        <p:spPr>
          <a:xfrm>
            <a:off x="249459" y="4730098"/>
            <a:ext cx="3613600" cy="230832"/>
          </a:xfrm>
          <a:prstGeom prst="rect">
            <a:avLst/>
          </a:prstGeom>
          <a:noFill/>
        </p:spPr>
        <p:txBody>
          <a:bodyPr wrap="square" rtlCol="0" anchor="ctr">
            <a:spAutoFit/>
          </a:bodyPr>
          <a:lstStyle/>
          <a:p>
            <a:r>
              <a:rPr lang="en-US" sz="900" dirty="0">
                <a:solidFill>
                  <a:schemeClr val="bg1"/>
                </a:solidFill>
              </a:rPr>
              <a:t>INDIANA UNIVERSITY BLOOMINGTON</a:t>
            </a:r>
          </a:p>
        </p:txBody>
      </p:sp>
      <p:pic>
        <p:nvPicPr>
          <p:cNvPr id="12" name="Picture 11">
            <a:extLst>
              <a:ext uri="{FF2B5EF4-FFF2-40B4-BE49-F238E27FC236}">
                <a16:creationId xmlns:a16="http://schemas.microsoft.com/office/drawing/2014/main" id="{08E2215F-6B7E-EA4A-95A9-B99E76658931}"/>
              </a:ext>
            </a:extLst>
          </p:cNvPr>
          <p:cNvPicPr>
            <a:picLocks noChangeAspect="1"/>
          </p:cNvPicPr>
          <p:nvPr userDrawn="1"/>
        </p:nvPicPr>
        <p:blipFill>
          <a:blip r:embed="rId3"/>
          <a:stretch>
            <a:fillRect/>
          </a:stretch>
        </p:blipFill>
        <p:spPr>
          <a:xfrm>
            <a:off x="271420" y="-576087"/>
            <a:ext cx="657379" cy="145438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67" r:id="rId2"/>
    <p:sldLayoutId id="2147493486" r:id="rId3"/>
    <p:sldLayoutId id="2147493472" r:id="rId4"/>
    <p:sldLayoutId id="2147493457" r:id="rId5"/>
    <p:sldLayoutId id="2147493480" r:id="rId6"/>
    <p:sldLayoutId id="2147493479" r:id="rId7"/>
    <p:sldLayoutId id="2147493475" r:id="rId8"/>
    <p:sldLayoutId id="2147493456" r:id="rId9"/>
    <p:sldLayoutId id="2147493474" r:id="rId10"/>
    <p:sldLayoutId id="2147493476" r:id="rId11"/>
    <p:sldLayoutId id="2147493481" r:id="rId12"/>
    <p:sldLayoutId id="2147493482" r:id="rId13"/>
    <p:sldLayoutId id="2147493477" r:id="rId14"/>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337521-B5C3-EF42-8975-60812492DE2A}"/>
              </a:ext>
            </a:extLst>
          </p:cNvPr>
          <p:cNvSpPr>
            <a:spLocks noGrp="1"/>
          </p:cNvSpPr>
          <p:nvPr>
            <p:ph type="title"/>
          </p:nvPr>
        </p:nvSpPr>
        <p:spPr>
          <a:xfrm>
            <a:off x="704889" y="1887059"/>
            <a:ext cx="7734221" cy="1114494"/>
          </a:xfrm>
        </p:spPr>
        <p:txBody>
          <a:bodyPr>
            <a:normAutofit/>
          </a:bodyPr>
          <a:lstStyle/>
          <a:p>
            <a:r>
              <a:rPr lang="en-US" dirty="0"/>
              <a:t>Covid-19 viz via cartograms</a:t>
            </a:r>
          </a:p>
        </p:txBody>
      </p:sp>
      <p:sp>
        <p:nvSpPr>
          <p:cNvPr id="11" name="Text Placeholder 10">
            <a:extLst>
              <a:ext uri="{FF2B5EF4-FFF2-40B4-BE49-F238E27FC236}">
                <a16:creationId xmlns:a16="http://schemas.microsoft.com/office/drawing/2014/main" id="{41098318-849D-274D-BF5F-838586C76E41}"/>
              </a:ext>
            </a:extLst>
          </p:cNvPr>
          <p:cNvSpPr>
            <a:spLocks noGrp="1"/>
          </p:cNvSpPr>
          <p:nvPr>
            <p:ph type="body" sz="quarter" idx="11"/>
          </p:nvPr>
        </p:nvSpPr>
        <p:spPr>
          <a:xfrm>
            <a:off x="4278573" y="3001553"/>
            <a:ext cx="7734222" cy="252412"/>
          </a:xfrm>
        </p:spPr>
        <p:txBody>
          <a:bodyPr/>
          <a:lstStyle/>
          <a:p>
            <a:r>
              <a:rPr lang="en-US" dirty="0" err="1"/>
              <a:t>Johny</a:t>
            </a:r>
            <a:r>
              <a:rPr lang="en-US" dirty="0"/>
              <a:t> Rufus</a:t>
            </a:r>
          </a:p>
        </p:txBody>
      </p:sp>
    </p:spTree>
    <p:extLst>
      <p:ext uri="{BB962C8B-B14F-4D97-AF65-F5344CB8AC3E}">
        <p14:creationId xmlns:p14="http://schemas.microsoft.com/office/powerpoint/2010/main" val="204752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Existing Work</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66914" y="2867891"/>
            <a:ext cx="3738831" cy="1995053"/>
          </a:xfrm>
        </p:spPr>
        <p:txBody>
          <a:bodyPr>
            <a:normAutofit fontScale="92500" lnSpcReduction="10000"/>
          </a:bodyPr>
          <a:lstStyle/>
          <a:p>
            <a:pPr>
              <a:lnSpc>
                <a:spcPct val="90000"/>
              </a:lnSpc>
              <a:buFont typeface="Arial" panose="020B0604020202020204" pitchFamily="34" charset="0"/>
              <a:buChar char="•"/>
            </a:pPr>
            <a:r>
              <a:rPr lang="en-US" sz="1200" dirty="0"/>
              <a:t>choropleth map – cases, deaths</a:t>
            </a:r>
          </a:p>
          <a:p>
            <a:pPr>
              <a:lnSpc>
                <a:spcPct val="90000"/>
              </a:lnSpc>
              <a:buFont typeface="Arial" panose="020B0604020202020204" pitchFamily="34" charset="0"/>
              <a:buChar char="•"/>
            </a:pPr>
            <a:r>
              <a:rPr lang="en-US" sz="1200" dirty="0"/>
              <a:t>intuitive compared to cartograms</a:t>
            </a:r>
          </a:p>
        </p:txBody>
      </p:sp>
      <p:pic>
        <p:nvPicPr>
          <p:cNvPr id="4098" name="Picture 2">
            <a:extLst>
              <a:ext uri="{FF2B5EF4-FFF2-40B4-BE49-F238E27FC236}">
                <a16:creationId xmlns:a16="http://schemas.microsoft.com/office/drawing/2014/main" id="{3E6ABB3D-2E28-9E44-9D1A-F723E7877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7399" y="1807759"/>
            <a:ext cx="3881498" cy="2883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24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Existing Work</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733415" y="2751486"/>
            <a:ext cx="3738831" cy="2883917"/>
          </a:xfrm>
        </p:spPr>
        <p:txBody>
          <a:bodyPr>
            <a:normAutofit/>
          </a:bodyPr>
          <a:lstStyle/>
          <a:p>
            <a:pPr>
              <a:lnSpc>
                <a:spcPct val="90000"/>
              </a:lnSpc>
              <a:buFont typeface="Arial" panose="020B0604020202020204" pitchFamily="34" charset="0"/>
              <a:buChar char="•"/>
            </a:pPr>
            <a:r>
              <a:rPr lang="en-US" sz="1200" dirty="0"/>
              <a:t>Viz from </a:t>
            </a:r>
            <a:r>
              <a:rPr lang="en-US" sz="1200" dirty="0" err="1"/>
              <a:t>viewsoftheworld</a:t>
            </a:r>
            <a:r>
              <a:rPr lang="en-US" sz="1200" dirty="0"/>
              <a:t> webpage </a:t>
            </a:r>
          </a:p>
          <a:p>
            <a:pPr>
              <a:lnSpc>
                <a:spcPct val="90000"/>
              </a:lnSpc>
              <a:buFont typeface="Arial" panose="020B0604020202020204" pitchFamily="34" charset="0"/>
              <a:buChar char="•"/>
            </a:pPr>
            <a:r>
              <a:rPr lang="en-US" sz="1200" dirty="0"/>
              <a:t>balance between the cartogram approach and the choropleth approach</a:t>
            </a:r>
          </a:p>
        </p:txBody>
      </p:sp>
      <p:pic>
        <p:nvPicPr>
          <p:cNvPr id="5122" name="Picture 2">
            <a:extLst>
              <a:ext uri="{FF2B5EF4-FFF2-40B4-BE49-F238E27FC236}">
                <a16:creationId xmlns:a16="http://schemas.microsoft.com/office/drawing/2014/main" id="{D31794BA-0623-254E-980F-0357A86E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257" y="1979027"/>
            <a:ext cx="3840504" cy="221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08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Existing Work</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66914" y="2892829"/>
            <a:ext cx="3738831" cy="1970115"/>
          </a:xfrm>
        </p:spPr>
        <p:txBody>
          <a:bodyPr>
            <a:normAutofit fontScale="85000" lnSpcReduction="10000"/>
          </a:bodyPr>
          <a:lstStyle/>
          <a:p>
            <a:pPr>
              <a:lnSpc>
                <a:spcPct val="90000"/>
              </a:lnSpc>
              <a:buFont typeface="Arial" panose="020B0604020202020204" pitchFamily="34" charset="0"/>
              <a:buChar char="•"/>
            </a:pPr>
            <a:r>
              <a:rPr lang="en-US" sz="1200" dirty="0"/>
              <a:t>dorling cartogram</a:t>
            </a:r>
          </a:p>
          <a:p>
            <a:pPr>
              <a:lnSpc>
                <a:spcPct val="90000"/>
              </a:lnSpc>
              <a:buFont typeface="Arial" panose="020B0604020202020204" pitchFamily="34" charset="0"/>
              <a:buChar char="•"/>
            </a:pPr>
            <a:r>
              <a:rPr lang="en-US" sz="1200" dirty="0"/>
              <a:t>effective but sacrifices the geographical shape</a:t>
            </a:r>
          </a:p>
        </p:txBody>
      </p:sp>
      <p:pic>
        <p:nvPicPr>
          <p:cNvPr id="6146" name="Picture 2">
            <a:extLst>
              <a:ext uri="{FF2B5EF4-FFF2-40B4-BE49-F238E27FC236}">
                <a16:creationId xmlns:a16="http://schemas.microsoft.com/office/drawing/2014/main" id="{76CA8705-8630-2346-952F-DF42040D1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07759"/>
            <a:ext cx="3113187" cy="2897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21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Contribution</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986091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Contribution</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7366018" cy="2810633"/>
          </a:xfrm>
          <a:prstGeom prst="rect">
            <a:avLst/>
          </a:prstGeom>
        </p:spPr>
        <p:txBody>
          <a:bodyPr vert="horz" lIns="91440" tIns="45720" rIns="91440" bIns="45720" rtlCol="0">
            <a:no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Font typeface="Arial" panose="020B0604020202020204" pitchFamily="34" charset="0"/>
              <a:buChar char="•"/>
            </a:pPr>
            <a:r>
              <a:rPr lang="en-US" sz="1200" dirty="0"/>
              <a:t>existing viz using  cartograms - entire world</a:t>
            </a:r>
          </a:p>
          <a:p>
            <a:pPr>
              <a:buFont typeface="Arial" panose="020B0604020202020204" pitchFamily="34" charset="0"/>
              <a:buChar char="•"/>
            </a:pPr>
            <a:r>
              <a:rPr lang="en-US" sz="1200" dirty="0"/>
              <a:t>our goal is</a:t>
            </a:r>
          </a:p>
          <a:p>
            <a:pPr marL="628650" lvl="1" indent="-171450" algn="l">
              <a:buFont typeface="Arial" panose="020B0604020202020204" pitchFamily="34" charset="0"/>
              <a:buChar char="•"/>
            </a:pPr>
            <a:r>
              <a:rPr lang="en-US" sz="1200" dirty="0">
                <a:solidFill>
                  <a:schemeClr val="bg1"/>
                </a:solidFill>
              </a:rPr>
              <a:t>time lapse video of the cartograms for the US region</a:t>
            </a:r>
          </a:p>
          <a:p>
            <a:pPr marL="628650" lvl="1" indent="-171450" algn="l">
              <a:buFont typeface="Arial" panose="020B0604020202020204" pitchFamily="34" charset="0"/>
              <a:buChar char="•"/>
            </a:pPr>
            <a:r>
              <a:rPr lang="en-US" sz="1200" dirty="0">
                <a:solidFill>
                  <a:schemeClr val="bg1"/>
                </a:solidFill>
              </a:rPr>
              <a:t>number of cases and deaths </a:t>
            </a:r>
          </a:p>
          <a:p>
            <a:pPr marL="628650" lvl="1" indent="-171450" algn="l">
              <a:buFont typeface="Arial" panose="020B0604020202020204" pitchFamily="34" charset="0"/>
              <a:buChar char="•"/>
            </a:pPr>
            <a:r>
              <a:rPr lang="en-US" sz="1200" dirty="0">
                <a:solidFill>
                  <a:schemeClr val="bg1"/>
                </a:solidFill>
              </a:rPr>
              <a:t>completely new visualization of the covid-19 pandemic. </a:t>
            </a:r>
          </a:p>
          <a:p>
            <a:pPr>
              <a:buFont typeface="Arial" panose="020B0604020202020204" pitchFamily="34" charset="0"/>
              <a:buChar char="•"/>
            </a:pPr>
            <a:r>
              <a:rPr lang="en-US" sz="1200" dirty="0"/>
              <a:t> contributed to the underlying cartogram open source repository - couple of fixes and features.</a:t>
            </a:r>
            <a:br>
              <a:rPr lang="en-US" sz="1200" dirty="0"/>
            </a:br>
            <a:endParaRPr lang="en-US" sz="1200" dirty="0"/>
          </a:p>
        </p:txBody>
      </p:sp>
    </p:spTree>
    <p:extLst>
      <p:ext uri="{BB962C8B-B14F-4D97-AF65-F5344CB8AC3E}">
        <p14:creationId xmlns:p14="http://schemas.microsoft.com/office/powerpoint/2010/main" val="307878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Data</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109219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864524"/>
            <a:ext cx="7365818" cy="699065"/>
          </a:xfrm>
        </p:spPr>
        <p:txBody>
          <a:bodyPr/>
          <a:lstStyle/>
          <a:p>
            <a:r>
              <a:rPr lang="en-US" dirty="0"/>
              <a:t>Data</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66914" y="1679171"/>
            <a:ext cx="8033743" cy="1795549"/>
          </a:xfrm>
        </p:spPr>
        <p:txBody>
          <a:bodyPr>
            <a:normAutofit fontScale="62500" lnSpcReduction="20000"/>
          </a:bodyPr>
          <a:lstStyle/>
          <a:p>
            <a:r>
              <a:rPr lang="en-US" dirty="0"/>
              <a:t>data from The New York Times Covid-19, tracking project</a:t>
            </a:r>
          </a:p>
          <a:p>
            <a:r>
              <a:rPr lang="en-US" dirty="0"/>
              <a:t>updated daily - first case in January - current at state level. </a:t>
            </a:r>
          </a:p>
          <a:p>
            <a:r>
              <a:rPr lang="en-US" dirty="0"/>
              <a:t>cleaned and transformed </a:t>
            </a:r>
            <a:r>
              <a:rPr lang="en-US" dirty="0" err="1"/>
              <a:t>dataframe</a:t>
            </a:r>
            <a:r>
              <a:rPr lang="en-US" dirty="0"/>
              <a:t> -  positive cases, recovered cases, deaths, total population , cases/</a:t>
            </a:r>
            <a:r>
              <a:rPr lang="en-US" dirty="0" err="1"/>
              <a:t>current_cases</a:t>
            </a:r>
            <a:r>
              <a:rPr lang="en-US" dirty="0"/>
              <a:t>/deaths per million.</a:t>
            </a:r>
          </a:p>
          <a:p>
            <a:endParaRPr lang="en-US" dirty="0"/>
          </a:p>
        </p:txBody>
      </p:sp>
      <p:pic>
        <p:nvPicPr>
          <p:cNvPr id="7170" name="Picture 2">
            <a:extLst>
              <a:ext uri="{FF2B5EF4-FFF2-40B4-BE49-F238E27FC236}">
                <a16:creationId xmlns:a16="http://schemas.microsoft.com/office/drawing/2014/main" id="{F54075B4-99EA-9449-B2E4-BE1BE8F2D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14" y="3100648"/>
            <a:ext cx="8033743" cy="156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760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Methods and Results</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196132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normAutofit fontScale="90000"/>
          </a:bodyPr>
          <a:lstStyle/>
          <a:p>
            <a:r>
              <a:rPr lang="en-US" dirty="0"/>
              <a:t>Methods &amp; Results:</a:t>
            </a:r>
            <a:br>
              <a:rPr lang="en-US" dirty="0"/>
            </a:br>
            <a:r>
              <a:rPr lang="en-US" sz="1800" dirty="0"/>
              <a:t>Choropleth time series</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401157" y="2222615"/>
            <a:ext cx="7366018" cy="281063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Font typeface="Arial" panose="020B0604020202020204" pitchFamily="34" charset="0"/>
              <a:buChar char="•"/>
            </a:pPr>
            <a:r>
              <a:rPr lang="en-US" sz="1400" dirty="0"/>
              <a:t>series of choropleth maps - timeline of the coronavirus spread. </a:t>
            </a:r>
          </a:p>
          <a:p>
            <a:pPr>
              <a:buFont typeface="Arial" panose="020B0604020202020204" pitchFamily="34" charset="0"/>
              <a:buChar char="•"/>
            </a:pPr>
            <a:r>
              <a:rPr lang="en-US" sz="1400" dirty="0"/>
              <a:t>small multiples - each frame in the visualization captures the number of current cases - choropleth heat maps - starting of the month.</a:t>
            </a:r>
          </a:p>
          <a:p>
            <a:pPr>
              <a:buFont typeface="Arial" panose="020B0604020202020204" pitchFamily="34" charset="0"/>
              <a:buChar char="•"/>
            </a:pPr>
            <a:r>
              <a:rPr lang="en-US" sz="1400" dirty="0"/>
              <a:t>first set - the time series using number of positive confirmed cases </a:t>
            </a:r>
          </a:p>
          <a:p>
            <a:pPr>
              <a:buFont typeface="Arial" panose="020B0604020202020204" pitchFamily="34" charset="0"/>
              <a:buChar char="•"/>
            </a:pPr>
            <a:r>
              <a:rPr lang="en-US" sz="1400" dirty="0"/>
              <a:t>second set - time series using current cases per million </a:t>
            </a:r>
          </a:p>
          <a:p>
            <a:pPr>
              <a:buFont typeface="Arial" panose="020B0604020202020204" pitchFamily="34" charset="0"/>
              <a:buChar char="•"/>
            </a:pPr>
            <a:r>
              <a:rPr lang="en-US" sz="1400" dirty="0"/>
              <a:t>third set – using deaths per million.</a:t>
            </a:r>
          </a:p>
          <a:p>
            <a:pPr>
              <a:buFont typeface="Arial" panose="020B0604020202020204" pitchFamily="34" charset="0"/>
              <a:buChar char="•"/>
            </a:pPr>
            <a:r>
              <a:rPr lang="en-US" sz="1400" dirty="0"/>
              <a:t>nice story of the timeline is captured as we will see in the next few slides</a:t>
            </a:r>
            <a:br>
              <a:rPr lang="en-US" sz="1200" dirty="0"/>
            </a:br>
            <a:endParaRPr lang="en-US" sz="1200" dirty="0"/>
          </a:p>
        </p:txBody>
      </p:sp>
    </p:spTree>
    <p:extLst>
      <p:ext uri="{BB962C8B-B14F-4D97-AF65-F5344CB8AC3E}">
        <p14:creationId xmlns:p14="http://schemas.microsoft.com/office/powerpoint/2010/main" val="2424340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7CCC116-BDC7-DC4F-94A5-50407FA278E5}"/>
              </a:ext>
            </a:extLst>
          </p:cNvPr>
          <p:cNvSpPr txBox="1">
            <a:spLocks/>
          </p:cNvSpPr>
          <p:nvPr/>
        </p:nvSpPr>
        <p:spPr>
          <a:xfrm>
            <a:off x="6980662" y="3216562"/>
            <a:ext cx="1576039" cy="113936"/>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800" b="0" dirty="0">
                <a:solidFill>
                  <a:schemeClr val="bg1">
                    <a:lumMod val="75000"/>
                  </a:schemeClr>
                </a:solidFill>
              </a:rPr>
              <a:t>Photo credit here</a:t>
            </a:r>
          </a:p>
        </p:txBody>
      </p:sp>
      <p:sp>
        <p:nvSpPr>
          <p:cNvPr id="4" name="Title Placeholder 1">
            <a:extLst>
              <a:ext uri="{FF2B5EF4-FFF2-40B4-BE49-F238E27FC236}">
                <a16:creationId xmlns:a16="http://schemas.microsoft.com/office/drawing/2014/main" id="{9F2709E8-B0BC-5A4A-B98A-105CDB27C65C}"/>
              </a:ext>
            </a:extLst>
          </p:cNvPr>
          <p:cNvSpPr txBox="1">
            <a:spLocks/>
          </p:cNvSpPr>
          <p:nvPr/>
        </p:nvSpPr>
        <p:spPr>
          <a:xfrm>
            <a:off x="6980662" y="1926937"/>
            <a:ext cx="1650382" cy="11582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1000" b="0" dirty="0">
                <a:solidFill>
                  <a:schemeClr val="bg1"/>
                </a:solidFill>
              </a:rPr>
              <a:t>Photo caption can be entered here to the desired length. Tell people about the historical significance of the image or point out relevant pieces of information.</a:t>
            </a:r>
          </a:p>
        </p:txBody>
      </p:sp>
      <p:pic>
        <p:nvPicPr>
          <p:cNvPr id="8196" name="Picture 4">
            <a:extLst>
              <a:ext uri="{FF2B5EF4-FFF2-40B4-BE49-F238E27FC236}">
                <a16:creationId xmlns:a16="http://schemas.microsoft.com/office/drawing/2014/main" id="{F081EB6F-CAF2-A74B-B0A7-01F54D5BE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299" y="912322"/>
            <a:ext cx="79248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6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Motivation</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240952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7CCC116-BDC7-DC4F-94A5-50407FA278E5}"/>
              </a:ext>
            </a:extLst>
          </p:cNvPr>
          <p:cNvSpPr txBox="1">
            <a:spLocks/>
          </p:cNvSpPr>
          <p:nvPr/>
        </p:nvSpPr>
        <p:spPr>
          <a:xfrm>
            <a:off x="6980662" y="3216562"/>
            <a:ext cx="1576039" cy="113936"/>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800" b="0" dirty="0">
                <a:solidFill>
                  <a:schemeClr val="bg1">
                    <a:lumMod val="75000"/>
                  </a:schemeClr>
                </a:solidFill>
              </a:rPr>
              <a:t>Photo credit here</a:t>
            </a:r>
          </a:p>
        </p:txBody>
      </p:sp>
      <p:sp>
        <p:nvSpPr>
          <p:cNvPr id="4" name="Title Placeholder 1">
            <a:extLst>
              <a:ext uri="{FF2B5EF4-FFF2-40B4-BE49-F238E27FC236}">
                <a16:creationId xmlns:a16="http://schemas.microsoft.com/office/drawing/2014/main" id="{9F2709E8-B0BC-5A4A-B98A-105CDB27C65C}"/>
              </a:ext>
            </a:extLst>
          </p:cNvPr>
          <p:cNvSpPr txBox="1">
            <a:spLocks/>
          </p:cNvSpPr>
          <p:nvPr/>
        </p:nvSpPr>
        <p:spPr>
          <a:xfrm>
            <a:off x="6980662" y="1926937"/>
            <a:ext cx="1650382" cy="11582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1000" b="0" dirty="0">
                <a:solidFill>
                  <a:schemeClr val="bg1"/>
                </a:solidFill>
              </a:rPr>
              <a:t>Photo caption can be entered here to the desired length. Tell people about the historical significance of the image or point out relevant pieces of information.</a:t>
            </a:r>
          </a:p>
        </p:txBody>
      </p:sp>
      <p:pic>
        <p:nvPicPr>
          <p:cNvPr id="9218" name="Picture 2">
            <a:extLst>
              <a:ext uri="{FF2B5EF4-FFF2-40B4-BE49-F238E27FC236}">
                <a16:creationId xmlns:a16="http://schemas.microsoft.com/office/drawing/2014/main" id="{2560E781-0318-BA4B-A050-D1E12FF21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7924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455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7CCC116-BDC7-DC4F-94A5-50407FA278E5}"/>
              </a:ext>
            </a:extLst>
          </p:cNvPr>
          <p:cNvSpPr txBox="1">
            <a:spLocks/>
          </p:cNvSpPr>
          <p:nvPr/>
        </p:nvSpPr>
        <p:spPr>
          <a:xfrm>
            <a:off x="6980662" y="3216562"/>
            <a:ext cx="1576039" cy="113936"/>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800" b="0" dirty="0">
                <a:solidFill>
                  <a:schemeClr val="bg1">
                    <a:lumMod val="75000"/>
                  </a:schemeClr>
                </a:solidFill>
              </a:rPr>
              <a:t>Photo credit here</a:t>
            </a:r>
          </a:p>
        </p:txBody>
      </p:sp>
      <p:sp>
        <p:nvSpPr>
          <p:cNvPr id="4" name="Title Placeholder 1">
            <a:extLst>
              <a:ext uri="{FF2B5EF4-FFF2-40B4-BE49-F238E27FC236}">
                <a16:creationId xmlns:a16="http://schemas.microsoft.com/office/drawing/2014/main" id="{9F2709E8-B0BC-5A4A-B98A-105CDB27C65C}"/>
              </a:ext>
            </a:extLst>
          </p:cNvPr>
          <p:cNvSpPr txBox="1">
            <a:spLocks/>
          </p:cNvSpPr>
          <p:nvPr/>
        </p:nvSpPr>
        <p:spPr>
          <a:xfrm>
            <a:off x="6980662" y="1926937"/>
            <a:ext cx="1650382" cy="11582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1000" b="0" dirty="0">
                <a:solidFill>
                  <a:schemeClr val="bg1"/>
                </a:solidFill>
              </a:rPr>
              <a:t>Photo caption can be entered here to the desired length. Tell people about the historical significance of the image or point out relevant pieces of information.</a:t>
            </a:r>
          </a:p>
        </p:txBody>
      </p:sp>
      <p:pic>
        <p:nvPicPr>
          <p:cNvPr id="10242" name="Picture 2">
            <a:extLst>
              <a:ext uri="{FF2B5EF4-FFF2-40B4-BE49-F238E27FC236}">
                <a16:creationId xmlns:a16="http://schemas.microsoft.com/office/drawing/2014/main" id="{247A20C2-0E8B-734E-9FEE-555045004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79248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582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vie_choropleth_1_1min.mp4" descr="movie_choropleth_1_1min.mp4">
            <a:hlinkClick r:id="" action="ppaction://media"/>
            <a:extLst>
              <a:ext uri="{FF2B5EF4-FFF2-40B4-BE49-F238E27FC236}">
                <a16:creationId xmlns:a16="http://schemas.microsoft.com/office/drawing/2014/main" id="{D2C45C23-90A9-A14F-ACB9-48F8DACC22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5287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normAutofit fontScale="90000"/>
          </a:bodyPr>
          <a:lstStyle/>
          <a:p>
            <a:r>
              <a:rPr lang="en-US" dirty="0"/>
              <a:t>Methods &amp; Results:</a:t>
            </a:r>
            <a:br>
              <a:rPr lang="en-US" dirty="0"/>
            </a:br>
            <a:r>
              <a:rPr lang="en-US" sz="1800" dirty="0"/>
              <a:t>Noncontiguous Cartogram</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2801389"/>
            <a:ext cx="7366018" cy="198827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Font typeface="Arial" panose="020B0604020202020204" pitchFamily="34" charset="0"/>
              <a:buChar char="•"/>
            </a:pPr>
            <a:r>
              <a:rPr lang="en-US" dirty="0"/>
              <a:t>maintains the shape of the regions -  emphasizes variable of interest - distorted topology and object centroids. </a:t>
            </a:r>
          </a:p>
          <a:p>
            <a:pPr>
              <a:buFont typeface="Arial" panose="020B0604020202020204" pitchFamily="34" charset="0"/>
              <a:buChar char="•"/>
            </a:pPr>
            <a:r>
              <a:rPr lang="en-US" dirty="0"/>
              <a:t>features are not connected, but enlarge or shrink based on the variable of interest</a:t>
            </a:r>
          </a:p>
          <a:p>
            <a:pPr>
              <a:buFont typeface="Arial" panose="020B0604020202020204" pitchFamily="34" charset="0"/>
              <a:buChar char="•"/>
            </a:pPr>
            <a:r>
              <a:rPr lang="en-US" dirty="0"/>
              <a:t>pretty neat time lapsed video - portray both the cases and deaths evolution in a nice time series.</a:t>
            </a:r>
          </a:p>
          <a:p>
            <a:pPr marL="285750" indent="-285750">
              <a:buFont typeface="Arial" panose="020B0604020202020204" pitchFamily="34" charset="0"/>
              <a:buChar char="•"/>
            </a:pPr>
            <a:r>
              <a:rPr lang="en-US" dirty="0"/>
              <a:t> the way the states change size and colors is amazing to watch.</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710276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7CCC116-BDC7-DC4F-94A5-50407FA278E5}"/>
              </a:ext>
            </a:extLst>
          </p:cNvPr>
          <p:cNvSpPr txBox="1">
            <a:spLocks/>
          </p:cNvSpPr>
          <p:nvPr/>
        </p:nvSpPr>
        <p:spPr>
          <a:xfrm>
            <a:off x="6980662" y="3216562"/>
            <a:ext cx="1576039" cy="113936"/>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800" b="0" dirty="0">
                <a:solidFill>
                  <a:schemeClr val="bg1">
                    <a:lumMod val="75000"/>
                  </a:schemeClr>
                </a:solidFill>
              </a:rPr>
              <a:t>Photo credit here</a:t>
            </a:r>
          </a:p>
        </p:txBody>
      </p:sp>
      <p:sp>
        <p:nvSpPr>
          <p:cNvPr id="4" name="Title Placeholder 1">
            <a:extLst>
              <a:ext uri="{FF2B5EF4-FFF2-40B4-BE49-F238E27FC236}">
                <a16:creationId xmlns:a16="http://schemas.microsoft.com/office/drawing/2014/main" id="{9F2709E8-B0BC-5A4A-B98A-105CDB27C65C}"/>
              </a:ext>
            </a:extLst>
          </p:cNvPr>
          <p:cNvSpPr txBox="1">
            <a:spLocks/>
          </p:cNvSpPr>
          <p:nvPr/>
        </p:nvSpPr>
        <p:spPr>
          <a:xfrm>
            <a:off x="6980662" y="1926937"/>
            <a:ext cx="1650382" cy="115823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000" b="1" i="0" kern="100" spc="0">
                <a:solidFill>
                  <a:srgbClr val="404041"/>
                </a:solidFill>
                <a:latin typeface="Arial"/>
                <a:ea typeface="+mj-ea"/>
                <a:cs typeface="Arial"/>
              </a:defRPr>
            </a:lvl1pPr>
          </a:lstStyle>
          <a:p>
            <a:r>
              <a:rPr lang="en-US" sz="1000" b="0" dirty="0">
                <a:solidFill>
                  <a:schemeClr val="bg1"/>
                </a:solidFill>
              </a:rPr>
              <a:t>Photo caption can be entered here to the desired length. Tell people about the historical significance of the image or point out relevant pieces of information.</a:t>
            </a:r>
          </a:p>
        </p:txBody>
      </p:sp>
      <p:graphicFrame>
        <p:nvGraphicFramePr>
          <p:cNvPr id="2" name="Table 1">
            <a:extLst>
              <a:ext uri="{FF2B5EF4-FFF2-40B4-BE49-F238E27FC236}">
                <a16:creationId xmlns:a16="http://schemas.microsoft.com/office/drawing/2014/main" id="{6CE29893-27BE-8642-B305-9AB471BD2EC3}"/>
              </a:ext>
            </a:extLst>
          </p:cNvPr>
          <p:cNvGraphicFramePr>
            <a:graphicFrameLocks noGrp="1"/>
          </p:cNvGraphicFramePr>
          <p:nvPr>
            <p:extLst>
              <p:ext uri="{D42A27DB-BD31-4B8C-83A1-F6EECF244321}">
                <p14:modId xmlns:p14="http://schemas.microsoft.com/office/powerpoint/2010/main" val="253152346"/>
              </p:ext>
            </p:extLst>
          </p:nvPr>
        </p:nvGraphicFramePr>
        <p:xfrm>
          <a:off x="-63789" y="1657273"/>
          <a:ext cx="1328080" cy="1530913"/>
        </p:xfrm>
        <a:graphic>
          <a:graphicData uri="http://schemas.openxmlformats.org/drawingml/2006/table">
            <a:tbl>
              <a:tblPr/>
              <a:tblGrid>
                <a:gridCol w="684922">
                  <a:extLst>
                    <a:ext uri="{9D8B030D-6E8A-4147-A177-3AD203B41FA5}">
                      <a16:colId xmlns:a16="http://schemas.microsoft.com/office/drawing/2014/main" val="3415519299"/>
                    </a:ext>
                  </a:extLst>
                </a:gridCol>
                <a:gridCol w="643158">
                  <a:extLst>
                    <a:ext uri="{9D8B030D-6E8A-4147-A177-3AD203B41FA5}">
                      <a16:colId xmlns:a16="http://schemas.microsoft.com/office/drawing/2014/main" val="3754119008"/>
                    </a:ext>
                  </a:extLst>
                </a:gridCol>
              </a:tblGrid>
              <a:tr h="558551">
                <a:tc>
                  <a:txBody>
                    <a:bodyPr/>
                    <a:lstStyle/>
                    <a:p>
                      <a:pPr rtl="0" fontAlgn="base">
                        <a:spcBef>
                          <a:spcPts val="0"/>
                        </a:spcBef>
                        <a:spcAft>
                          <a:spcPts val="0"/>
                        </a:spcAft>
                      </a:pPr>
                      <a:endParaRPr lang="en-US" sz="500" b="0" i="0" u="none" strike="noStrike">
                        <a:solidFill>
                          <a:srgbClr val="000000"/>
                        </a:solidFill>
                        <a:effectLst/>
                        <a:latin typeface="Arial" panose="020B0604020202020204" pitchFamily="34" charset="0"/>
                      </a:endParaRPr>
                    </a:p>
                  </a:txBody>
                  <a:tcPr marL="25977" marR="25977" marT="25977" marB="25977">
                    <a:lnL>
                      <a:noFill/>
                    </a:lnL>
                    <a:lnR>
                      <a:noFill/>
                    </a:lnR>
                    <a:lnT>
                      <a:noFill/>
                    </a:lnT>
                    <a:lnB>
                      <a:noFill/>
                    </a:lnB>
                  </a:tcPr>
                </a:tc>
                <a:tc>
                  <a:txBody>
                    <a:bodyPr/>
                    <a:lstStyle/>
                    <a:p>
                      <a:pPr rtl="0" fontAlgn="base">
                        <a:spcBef>
                          <a:spcPts val="0"/>
                        </a:spcBef>
                        <a:spcAft>
                          <a:spcPts val="0"/>
                        </a:spcAft>
                      </a:pPr>
                      <a:endParaRPr lang="en-US" sz="500" b="0" i="0" u="none" strike="noStrike">
                        <a:solidFill>
                          <a:srgbClr val="000000"/>
                        </a:solidFill>
                        <a:effectLst/>
                        <a:latin typeface="Arial" panose="020B0604020202020204" pitchFamily="34" charset="0"/>
                      </a:endParaRPr>
                    </a:p>
                  </a:txBody>
                  <a:tcPr marL="25977" marR="25977" marT="25977" marB="25977">
                    <a:lnL>
                      <a:noFill/>
                    </a:lnL>
                    <a:lnR>
                      <a:noFill/>
                    </a:lnR>
                    <a:lnT>
                      <a:noFill/>
                    </a:lnT>
                    <a:lnB>
                      <a:noFill/>
                    </a:lnB>
                  </a:tcPr>
                </a:tc>
                <a:extLst>
                  <a:ext uri="{0D108BD9-81ED-4DB2-BD59-A6C34878D82A}">
                    <a16:rowId xmlns:a16="http://schemas.microsoft.com/office/drawing/2014/main" val="3458039925"/>
                  </a:ext>
                </a:extLst>
              </a:tr>
              <a:tr h="506593">
                <a:tc>
                  <a:txBody>
                    <a:bodyPr/>
                    <a:lstStyle/>
                    <a:p>
                      <a:pPr rtl="0" fontAlgn="base">
                        <a:spcBef>
                          <a:spcPts val="0"/>
                        </a:spcBef>
                        <a:spcAft>
                          <a:spcPts val="0"/>
                        </a:spcAft>
                      </a:pPr>
                      <a:endParaRPr lang="en-US" sz="500" b="0" i="0" u="none" strike="noStrike">
                        <a:solidFill>
                          <a:srgbClr val="000000"/>
                        </a:solidFill>
                        <a:effectLst/>
                        <a:latin typeface="Arial" panose="020B0604020202020204" pitchFamily="34" charset="0"/>
                      </a:endParaRPr>
                    </a:p>
                  </a:txBody>
                  <a:tcPr marL="25977" marR="25977" marT="25977" marB="25977">
                    <a:lnL>
                      <a:noFill/>
                    </a:lnL>
                    <a:lnR>
                      <a:noFill/>
                    </a:lnR>
                    <a:lnT>
                      <a:noFill/>
                    </a:lnT>
                    <a:lnB>
                      <a:noFill/>
                    </a:lnB>
                  </a:tcPr>
                </a:tc>
                <a:tc>
                  <a:txBody>
                    <a:bodyPr/>
                    <a:lstStyle/>
                    <a:p>
                      <a:pPr rtl="0" fontAlgn="base">
                        <a:spcBef>
                          <a:spcPts val="0"/>
                        </a:spcBef>
                        <a:spcAft>
                          <a:spcPts val="0"/>
                        </a:spcAft>
                      </a:pPr>
                      <a:endParaRPr lang="en-US" sz="500" b="0" i="0" u="none" strike="noStrike">
                        <a:solidFill>
                          <a:srgbClr val="000000"/>
                        </a:solidFill>
                        <a:effectLst/>
                        <a:latin typeface="Arial" panose="020B0604020202020204" pitchFamily="34" charset="0"/>
                      </a:endParaRPr>
                    </a:p>
                  </a:txBody>
                  <a:tcPr marL="25977" marR="25977" marT="25977" marB="25977">
                    <a:lnL>
                      <a:noFill/>
                    </a:lnL>
                    <a:lnR>
                      <a:noFill/>
                    </a:lnR>
                    <a:lnT>
                      <a:noFill/>
                    </a:lnT>
                    <a:lnB>
                      <a:noFill/>
                    </a:lnB>
                  </a:tcPr>
                </a:tc>
                <a:extLst>
                  <a:ext uri="{0D108BD9-81ED-4DB2-BD59-A6C34878D82A}">
                    <a16:rowId xmlns:a16="http://schemas.microsoft.com/office/drawing/2014/main" val="3538758393"/>
                  </a:ext>
                </a:extLst>
              </a:tr>
              <a:tr h="465769">
                <a:tc>
                  <a:txBody>
                    <a:bodyPr/>
                    <a:lstStyle/>
                    <a:p>
                      <a:pPr rtl="0" fontAlgn="base">
                        <a:spcBef>
                          <a:spcPts val="0"/>
                        </a:spcBef>
                        <a:spcAft>
                          <a:spcPts val="0"/>
                        </a:spcAft>
                      </a:pPr>
                      <a:endParaRPr lang="en-US" sz="500" b="0" i="0" u="none" strike="noStrike">
                        <a:solidFill>
                          <a:srgbClr val="000000"/>
                        </a:solidFill>
                        <a:effectLst/>
                        <a:latin typeface="Arial" panose="020B0604020202020204" pitchFamily="34" charset="0"/>
                      </a:endParaRPr>
                    </a:p>
                  </a:txBody>
                  <a:tcPr marL="25977" marR="25977" marT="25977" marB="25977">
                    <a:lnL>
                      <a:noFill/>
                    </a:lnL>
                    <a:lnR>
                      <a:noFill/>
                    </a:lnR>
                    <a:lnT>
                      <a:noFill/>
                    </a:lnT>
                    <a:lnB>
                      <a:noFill/>
                    </a:lnB>
                  </a:tcPr>
                </a:tc>
                <a:tc>
                  <a:txBody>
                    <a:bodyPr/>
                    <a:lstStyle/>
                    <a:p>
                      <a:pPr rtl="0" fontAlgn="base">
                        <a:spcBef>
                          <a:spcPts val="0"/>
                        </a:spcBef>
                        <a:spcAft>
                          <a:spcPts val="0"/>
                        </a:spcAft>
                      </a:pPr>
                      <a:endParaRPr lang="en-US" sz="500" b="0" i="0" u="none" strike="noStrike" dirty="0">
                        <a:solidFill>
                          <a:srgbClr val="000000"/>
                        </a:solidFill>
                        <a:effectLst/>
                        <a:latin typeface="Arial" panose="020B0604020202020204" pitchFamily="34" charset="0"/>
                      </a:endParaRPr>
                    </a:p>
                  </a:txBody>
                  <a:tcPr marL="25977" marR="25977" marT="25977" marB="25977">
                    <a:lnL>
                      <a:noFill/>
                    </a:lnL>
                    <a:lnR>
                      <a:noFill/>
                    </a:lnR>
                    <a:lnT>
                      <a:noFill/>
                    </a:lnT>
                    <a:lnB>
                      <a:noFill/>
                    </a:lnB>
                  </a:tcPr>
                </a:tc>
                <a:extLst>
                  <a:ext uri="{0D108BD9-81ED-4DB2-BD59-A6C34878D82A}">
                    <a16:rowId xmlns:a16="http://schemas.microsoft.com/office/drawing/2014/main" val="582313025"/>
                  </a:ext>
                </a:extLst>
              </a:tr>
            </a:tbl>
          </a:graphicData>
        </a:graphic>
      </p:graphicFrame>
      <p:pic>
        <p:nvPicPr>
          <p:cNvPr id="11266" name="Picture 2">
            <a:extLst>
              <a:ext uri="{FF2B5EF4-FFF2-40B4-BE49-F238E27FC236}">
                <a16:creationId xmlns:a16="http://schemas.microsoft.com/office/drawing/2014/main" id="{24C5DD5A-1E5E-F74F-B9E3-6A96D9BA2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4509"/>
            <a:ext cx="3012053" cy="1713055"/>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7382450F-55D4-D24E-A469-360BA1015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053" y="614509"/>
            <a:ext cx="3030127" cy="171305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1C6C4DE-D1C3-844B-B4BD-D0F05B092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2180" y="617549"/>
            <a:ext cx="2963401" cy="1702465"/>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a:extLst>
              <a:ext uri="{FF2B5EF4-FFF2-40B4-BE49-F238E27FC236}">
                <a16:creationId xmlns:a16="http://schemas.microsoft.com/office/drawing/2014/main" id="{0BB6351A-D5B6-FD4E-8C55-3E07F853E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327564"/>
            <a:ext cx="2998783" cy="169679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90CA3CE9-1B35-4C4B-B73C-C28DC68D6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4745" y="2320014"/>
            <a:ext cx="3020127" cy="1696791"/>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a:extLst>
              <a:ext uri="{FF2B5EF4-FFF2-40B4-BE49-F238E27FC236}">
                <a16:creationId xmlns:a16="http://schemas.microsoft.com/office/drawing/2014/main" id="{400B4B8F-F909-C34A-B9CB-19828FF1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3528" y="2313610"/>
            <a:ext cx="3012053" cy="170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157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6641FE-6F89-BC41-A4F8-21637FED31CC}"/>
              </a:ext>
            </a:extLst>
          </p:cNvPr>
          <p:cNvSpPr>
            <a:spLocks noGrp="1"/>
          </p:cNvSpPr>
          <p:nvPr>
            <p:ph type="ctrTitle"/>
          </p:nvPr>
        </p:nvSpPr>
        <p:spPr/>
        <p:txBody>
          <a:bodyPr/>
          <a:lstStyle/>
          <a:p>
            <a:endParaRPr lang="en-US"/>
          </a:p>
        </p:txBody>
      </p:sp>
      <p:pic>
        <p:nvPicPr>
          <p:cNvPr id="4" name="movie_noncontig_2_1min.mp4" descr="movie_noncontig_2_1min.mp4">
            <a:hlinkClick r:id="" action="ppaction://media"/>
            <a:extLst>
              <a:ext uri="{FF2B5EF4-FFF2-40B4-BE49-F238E27FC236}">
                <a16:creationId xmlns:a16="http://schemas.microsoft.com/office/drawing/2014/main" id="{D0B9DB29-0CDD-0147-8A6A-A81A0FFA8F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575" y="0"/>
            <a:ext cx="9086850" cy="5143500"/>
          </a:xfrm>
          <a:prstGeom prst="rect">
            <a:avLst/>
          </a:prstGeom>
        </p:spPr>
      </p:pic>
    </p:spTree>
    <p:extLst>
      <p:ext uri="{BB962C8B-B14F-4D97-AF65-F5344CB8AC3E}">
        <p14:creationId xmlns:p14="http://schemas.microsoft.com/office/powerpoint/2010/main" val="11215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normAutofit fontScale="90000"/>
          </a:bodyPr>
          <a:lstStyle/>
          <a:p>
            <a:r>
              <a:rPr lang="en-US" dirty="0"/>
              <a:t>Methods &amp; Results:</a:t>
            </a:r>
            <a:br>
              <a:rPr lang="en-US" dirty="0"/>
            </a:br>
            <a:r>
              <a:rPr lang="en-US" sz="1800" dirty="0"/>
              <a:t>Contiguous Cartogram univariate</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2571750"/>
            <a:ext cx="7366018" cy="2810633"/>
          </a:xfrm>
          <a:prstGeom prst="rect">
            <a:avLst/>
          </a:prstGeom>
        </p:spPr>
        <p:txBody>
          <a:bodyPr vert="horz" lIns="91440" tIns="45720" rIns="91440" bIns="45720" rtlCol="0">
            <a:normAutofit lnSpcReduction="1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Font typeface="Arial" panose="020B0604020202020204" pitchFamily="34" charset="0"/>
              <a:buChar char="•"/>
            </a:pPr>
            <a:r>
              <a:rPr lang="en-US" sz="1200" dirty="0"/>
              <a:t>preserves topology of the underlying regions at the cost of distorting the shape. </a:t>
            </a:r>
          </a:p>
          <a:p>
            <a:pPr>
              <a:buFont typeface="Arial" panose="020B0604020202020204" pitchFamily="34" charset="0"/>
              <a:buChar char="•"/>
            </a:pPr>
            <a:r>
              <a:rPr lang="en-US" sz="1200" dirty="0"/>
              <a:t>we use a diffusion based density equalizing cartogram  - Michael </a:t>
            </a:r>
            <a:r>
              <a:rPr lang="en-US" sz="1200" dirty="0" err="1"/>
              <a:t>Gastner</a:t>
            </a:r>
            <a:endParaRPr lang="en-US" sz="1200" dirty="0"/>
          </a:p>
          <a:p>
            <a:pPr>
              <a:buFont typeface="Arial" panose="020B0604020202020204" pitchFamily="34" charset="0"/>
              <a:buChar char="•"/>
            </a:pPr>
            <a:r>
              <a:rPr lang="en-US" sz="1200" dirty="0"/>
              <a:t>we made 2 contributions to open source C repo</a:t>
            </a:r>
          </a:p>
        </p:txBody>
      </p:sp>
    </p:spTree>
    <p:extLst>
      <p:ext uri="{BB962C8B-B14F-4D97-AF65-F5344CB8AC3E}">
        <p14:creationId xmlns:p14="http://schemas.microsoft.com/office/powerpoint/2010/main" val="2267123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CF896857-A768-BC49-AF39-0F38777EC97C}"/>
              </a:ext>
            </a:extLst>
          </p:cNvPr>
          <p:cNvPicPr>
            <a:picLocks noChangeAspect="1"/>
          </p:cNvPicPr>
          <p:nvPr/>
        </p:nvPicPr>
        <p:blipFill>
          <a:blip r:embed="rId2"/>
          <a:stretch>
            <a:fillRect/>
          </a:stretch>
        </p:blipFill>
        <p:spPr>
          <a:xfrm>
            <a:off x="1924711" y="0"/>
            <a:ext cx="5294577" cy="5143500"/>
          </a:xfrm>
          <a:prstGeom prst="rect">
            <a:avLst/>
          </a:prstGeom>
        </p:spPr>
      </p:pic>
    </p:spTree>
    <p:extLst>
      <p:ext uri="{BB962C8B-B14F-4D97-AF65-F5344CB8AC3E}">
        <p14:creationId xmlns:p14="http://schemas.microsoft.com/office/powerpoint/2010/main" val="497985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600" y="693057"/>
            <a:ext cx="7365818" cy="699065"/>
          </a:xfrm>
        </p:spPr>
        <p:txBody>
          <a:bodyPr>
            <a:normAutofit fontScale="90000"/>
          </a:bodyPr>
          <a:lstStyle/>
          <a:p>
            <a:r>
              <a:rPr lang="en-US" dirty="0"/>
              <a:t>Methods &amp; Results:</a:t>
            </a:r>
            <a:br>
              <a:rPr lang="en-US" dirty="0"/>
            </a:br>
            <a:r>
              <a:rPr lang="en-US" sz="1800" dirty="0"/>
              <a:t>Contiguous Cartogram univariate</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600" y="1995054"/>
            <a:ext cx="7366018" cy="3326621"/>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Font typeface="Arial" panose="020B0604020202020204" pitchFamily="34" charset="0"/>
              <a:buChar char="•"/>
            </a:pPr>
            <a:r>
              <a:rPr lang="en-US" dirty="0"/>
              <a:t>early March - Washington, Michigan and Rhode Island register cases </a:t>
            </a:r>
          </a:p>
          <a:p>
            <a:pPr>
              <a:buFont typeface="Arial" panose="020B0604020202020204" pitchFamily="34" charset="0"/>
              <a:buChar char="•"/>
            </a:pPr>
            <a:r>
              <a:rPr lang="en-US" dirty="0"/>
              <a:t>cartogram very clearly depicts this so nicely by dedicating the entire land region of US to draw these states with positive cases.</a:t>
            </a:r>
          </a:p>
          <a:p>
            <a:pPr>
              <a:buFont typeface="Arial" panose="020B0604020202020204" pitchFamily="34" charset="0"/>
              <a:buChar char="•"/>
            </a:pPr>
            <a:r>
              <a:rPr lang="en-US" dirty="0"/>
              <a:t>as the time series progresses, by the beginning of April, the pandemic has spread to all the states of the US</a:t>
            </a:r>
          </a:p>
          <a:p>
            <a:pPr>
              <a:buFont typeface="Arial" panose="020B0604020202020204" pitchFamily="34" charset="0"/>
              <a:buChar char="•"/>
            </a:pPr>
            <a:r>
              <a:rPr lang="en-US" dirty="0"/>
              <a:t>the cartogram depicts this perfectly as the land region of the US is distributed across all the states, in proportion to the number of cases they have per Million. </a:t>
            </a:r>
          </a:p>
          <a:p>
            <a:pPr>
              <a:buFont typeface="Arial" panose="020B0604020202020204" pitchFamily="34" charset="0"/>
              <a:buChar char="•"/>
            </a:pPr>
            <a:r>
              <a:rPr lang="en-US" dirty="0"/>
              <a:t>it is also obvious that Washington that registered the first cases, has its cases well under control by this time</a:t>
            </a:r>
          </a:p>
        </p:txBody>
      </p:sp>
    </p:spTree>
    <p:extLst>
      <p:ext uri="{BB962C8B-B14F-4D97-AF65-F5344CB8AC3E}">
        <p14:creationId xmlns:p14="http://schemas.microsoft.com/office/powerpoint/2010/main" val="354089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vie_colors_1_40secs.mp4" descr="movie_colors_1_40secs.mp4">
            <a:hlinkClick r:id="" action="ppaction://media"/>
            <a:extLst>
              <a:ext uri="{FF2B5EF4-FFF2-40B4-BE49-F238E27FC236}">
                <a16:creationId xmlns:a16="http://schemas.microsoft.com/office/drawing/2014/main" id="{63B7B2BA-B261-E04D-BF1E-97ACFCBB3C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5699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Motivation</a:t>
            </a:r>
          </a:p>
        </p:txBody>
      </p:sp>
      <p:sp>
        <p:nvSpPr>
          <p:cNvPr id="4" name="Content Placeholder 3">
            <a:extLst>
              <a:ext uri="{FF2B5EF4-FFF2-40B4-BE49-F238E27FC236}">
                <a16:creationId xmlns:a16="http://schemas.microsoft.com/office/drawing/2014/main" id="{96BFDA4E-3E55-D742-B47A-1377E2B57FC0}"/>
              </a:ext>
            </a:extLst>
          </p:cNvPr>
          <p:cNvSpPr>
            <a:spLocks noGrp="1"/>
          </p:cNvSpPr>
          <p:nvPr>
            <p:ph idx="1"/>
          </p:nvPr>
        </p:nvSpPr>
        <p:spPr>
          <a:xfrm>
            <a:off x="1168400" y="1979028"/>
            <a:ext cx="7366018" cy="2810633"/>
          </a:xfrm>
        </p:spPr>
        <p:txBody>
          <a:bodyPr>
            <a:normAutofit fontScale="62500" lnSpcReduction="20000"/>
          </a:bodyPr>
          <a:lstStyle/>
          <a:p>
            <a:pPr>
              <a:buFont typeface="Arial" panose="020B0604020202020204" pitchFamily="34" charset="0"/>
              <a:buChar char="•"/>
            </a:pPr>
            <a:r>
              <a:rPr lang="en-US" dirty="0"/>
              <a:t>Impact of COVID-19, the coronavirus is severe</a:t>
            </a:r>
          </a:p>
          <a:p>
            <a:pPr>
              <a:buFont typeface="Arial" panose="020B0604020202020204" pitchFamily="34" charset="0"/>
              <a:buChar char="•"/>
            </a:pPr>
            <a:r>
              <a:rPr lang="en-US" dirty="0"/>
              <a:t>Important to study a number of factors - the spread of the disease, the causal factors, the impact on the economy </a:t>
            </a:r>
          </a:p>
          <a:p>
            <a:pPr>
              <a:buFont typeface="Arial" panose="020B0604020202020204" pitchFamily="34" charset="0"/>
              <a:buChar char="•"/>
            </a:pPr>
            <a:r>
              <a:rPr lang="en-US" dirty="0"/>
              <a:t>Data visualization plays a major rule</a:t>
            </a:r>
          </a:p>
          <a:p>
            <a:pPr>
              <a:buFont typeface="Arial" panose="020B0604020202020204" pitchFamily="34" charset="0"/>
              <a:buChar char="•"/>
            </a:pPr>
            <a:r>
              <a:rPr lang="en-US" dirty="0"/>
              <a:t>Our goal - create visualizations to better understand the timeline </a:t>
            </a:r>
          </a:p>
          <a:p>
            <a:pPr>
              <a:buFont typeface="Arial" panose="020B0604020202020204" pitchFamily="34" charset="0"/>
              <a:buChar char="•"/>
            </a:pPr>
            <a:r>
              <a:rPr lang="en-US" dirty="0"/>
              <a:t>In particular focus on cartograms - to better understand the spread of the disease in the United States</a:t>
            </a:r>
          </a:p>
          <a:p>
            <a:pPr lvl="1">
              <a:buFont typeface="Arial" panose="020B0604020202020204" pitchFamily="34" charset="0"/>
              <a:buChar char="•"/>
            </a:pPr>
            <a:r>
              <a:rPr lang="en-US" dirty="0">
                <a:solidFill>
                  <a:schemeClr val="bg1"/>
                </a:solidFill>
              </a:rPr>
              <a:t>Time series visualizations</a:t>
            </a:r>
          </a:p>
          <a:p>
            <a:pPr lvl="1">
              <a:buFont typeface="Arial" panose="020B0604020202020204" pitchFamily="34" charset="0"/>
              <a:buChar char="•"/>
            </a:pPr>
            <a:r>
              <a:rPr lang="en-US" dirty="0">
                <a:solidFill>
                  <a:schemeClr val="bg1"/>
                </a:solidFill>
              </a:rPr>
              <a:t>Time lapse videos</a:t>
            </a:r>
          </a:p>
        </p:txBody>
      </p:sp>
    </p:spTree>
    <p:extLst>
      <p:ext uri="{BB962C8B-B14F-4D97-AF65-F5344CB8AC3E}">
        <p14:creationId xmlns:p14="http://schemas.microsoft.com/office/powerpoint/2010/main" val="4069107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600" y="634869"/>
            <a:ext cx="7365818" cy="699065"/>
          </a:xfrm>
        </p:spPr>
        <p:txBody>
          <a:bodyPr>
            <a:normAutofit fontScale="90000"/>
          </a:bodyPr>
          <a:lstStyle/>
          <a:p>
            <a:r>
              <a:rPr lang="en-US" dirty="0"/>
              <a:t>Methods &amp; Results:</a:t>
            </a:r>
            <a:br>
              <a:rPr lang="en-US" dirty="0"/>
            </a:br>
            <a:r>
              <a:rPr lang="en-US" sz="1800" dirty="0"/>
              <a:t>Contiguous Cartogram bivariate</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2202873"/>
            <a:ext cx="7366018" cy="2586788"/>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Font typeface="Arial" panose="020B0604020202020204" pitchFamily="34" charset="0"/>
              <a:buChar char="•"/>
            </a:pPr>
            <a:r>
              <a:rPr lang="en-US" dirty="0"/>
              <a:t>the final idea in our visualization series – use both cases deaths using a contiguous cartogram technique.</a:t>
            </a:r>
          </a:p>
          <a:p>
            <a:pPr>
              <a:buFont typeface="Arial" panose="020B0604020202020204" pitchFamily="34" charset="0"/>
              <a:buChar char="•"/>
            </a:pPr>
            <a:r>
              <a:rPr lang="en-US" dirty="0"/>
              <a:t>everything remains the same except the color scheme. </a:t>
            </a:r>
          </a:p>
          <a:p>
            <a:pPr>
              <a:buFont typeface="Arial" panose="020B0604020202020204" pitchFamily="34" charset="0"/>
              <a:buChar char="•"/>
            </a:pPr>
            <a:r>
              <a:rPr lang="en-US" dirty="0"/>
              <a:t>color is assigned based on the number of deaths per million</a:t>
            </a:r>
          </a:p>
        </p:txBody>
      </p:sp>
    </p:spTree>
    <p:extLst>
      <p:ext uri="{BB962C8B-B14F-4D97-AF65-F5344CB8AC3E}">
        <p14:creationId xmlns:p14="http://schemas.microsoft.com/office/powerpoint/2010/main" val="1674553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FF9E8B5D-E973-904C-B9F3-49898886847D}"/>
              </a:ext>
            </a:extLst>
          </p:cNvPr>
          <p:cNvPicPr>
            <a:picLocks noChangeAspect="1"/>
          </p:cNvPicPr>
          <p:nvPr/>
        </p:nvPicPr>
        <p:blipFill>
          <a:blip r:embed="rId2"/>
          <a:stretch>
            <a:fillRect/>
          </a:stretch>
        </p:blipFill>
        <p:spPr>
          <a:xfrm>
            <a:off x="1928623" y="0"/>
            <a:ext cx="5286754" cy="5143500"/>
          </a:xfrm>
          <a:prstGeom prst="rect">
            <a:avLst/>
          </a:prstGeom>
        </p:spPr>
      </p:pic>
    </p:spTree>
    <p:extLst>
      <p:ext uri="{BB962C8B-B14F-4D97-AF65-F5344CB8AC3E}">
        <p14:creationId xmlns:p14="http://schemas.microsoft.com/office/powerpoint/2010/main" val="3448058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600" y="634869"/>
            <a:ext cx="7365818" cy="699065"/>
          </a:xfrm>
        </p:spPr>
        <p:txBody>
          <a:bodyPr>
            <a:normAutofit fontScale="90000"/>
          </a:bodyPr>
          <a:lstStyle/>
          <a:p>
            <a:r>
              <a:rPr lang="en-US" dirty="0"/>
              <a:t>Methods &amp; Results:</a:t>
            </a:r>
            <a:br>
              <a:rPr lang="en-US" dirty="0"/>
            </a:br>
            <a:r>
              <a:rPr lang="en-US" sz="1800" dirty="0"/>
              <a:t>Contiguous Cartogram bivariate</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2202873"/>
            <a:ext cx="7366018" cy="2586788"/>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Font typeface="Arial" panose="020B0604020202020204" pitchFamily="34" charset="0"/>
              <a:buChar char="•"/>
            </a:pPr>
            <a:r>
              <a:rPr lang="en-US" dirty="0"/>
              <a:t>until the beginning of April -  deaths - relatively low in few hundreds</a:t>
            </a:r>
          </a:p>
          <a:p>
            <a:pPr>
              <a:buFont typeface="Arial" panose="020B0604020202020204" pitchFamily="34" charset="0"/>
              <a:buChar char="•"/>
            </a:pPr>
            <a:r>
              <a:rPr lang="en-US" dirty="0"/>
              <a:t>by April, deaths increase closer to 5k, spread all over the country - visible in the light red hue spread across the country. </a:t>
            </a:r>
          </a:p>
          <a:p>
            <a:pPr>
              <a:buFont typeface="Arial" panose="020B0604020202020204" pitchFamily="34" charset="0"/>
              <a:buChar char="•"/>
            </a:pPr>
            <a:r>
              <a:rPr lang="en-US" dirty="0"/>
              <a:t>big increase in deaths -  in April  - as we see in the transition from April to May, we can observe NY, NJ and CT becoming darker and the deaths have ballooned up by 10x.</a:t>
            </a:r>
          </a:p>
          <a:p>
            <a:pPr>
              <a:buFont typeface="Arial" panose="020B0604020202020204" pitchFamily="34" charset="0"/>
              <a:buChar char="•"/>
            </a:pPr>
            <a:r>
              <a:rPr lang="en-US" dirty="0"/>
              <a:t> as observed in cases, East dominates the map </a:t>
            </a:r>
            <a:r>
              <a:rPr lang="en-US" dirty="0" err="1"/>
              <a:t>w.r.t</a:t>
            </a:r>
            <a:r>
              <a:rPr lang="en-US" dirty="0"/>
              <a:t> deaths &amp; the cartograms also depict the rise of New Jersey in dominating the number of deaths in the last 3 months.</a:t>
            </a:r>
          </a:p>
        </p:txBody>
      </p:sp>
    </p:spTree>
    <p:extLst>
      <p:ext uri="{BB962C8B-B14F-4D97-AF65-F5344CB8AC3E}">
        <p14:creationId xmlns:p14="http://schemas.microsoft.com/office/powerpoint/2010/main" val="2014697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vie_albers_12_1min.mp4" descr="movie_albers_12_1min.mp4">
            <a:hlinkClick r:id="" action="ppaction://media"/>
            <a:extLst>
              <a:ext uri="{FF2B5EF4-FFF2-40B4-BE49-F238E27FC236}">
                <a16:creationId xmlns:a16="http://schemas.microsoft.com/office/drawing/2014/main" id="{FE0D359D-4553-8E4F-A970-F66AC8AEEB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57182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Conclusion and Future Work</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2671447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600" y="460302"/>
            <a:ext cx="7365818" cy="699065"/>
          </a:xfrm>
        </p:spPr>
        <p:txBody>
          <a:bodyPr>
            <a:normAutofit/>
          </a:bodyPr>
          <a:lstStyle/>
          <a:p>
            <a:r>
              <a:rPr lang="en-US" dirty="0"/>
              <a:t>Conclusion</a:t>
            </a:r>
            <a:endParaRPr lang="en-US" sz="1800" dirty="0"/>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092865"/>
            <a:ext cx="7366018" cy="3919710"/>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Font typeface="Arial" panose="020B0604020202020204" pitchFamily="34" charset="0"/>
              <a:buChar char="•"/>
            </a:pPr>
            <a:r>
              <a:rPr lang="en-US" dirty="0"/>
              <a:t>choropleth approach -  two main misgivings, </a:t>
            </a:r>
          </a:p>
          <a:p>
            <a:pPr marL="742950" lvl="1" indent="-285750" algn="l">
              <a:buFont typeface="Arial" panose="020B0604020202020204" pitchFamily="34" charset="0"/>
              <a:buChar char="•"/>
            </a:pPr>
            <a:r>
              <a:rPr lang="en-US" dirty="0">
                <a:solidFill>
                  <a:schemeClr val="bg1"/>
                </a:solidFill>
              </a:rPr>
              <a:t>one to do with displaying cases and deaths simultaneously </a:t>
            </a:r>
          </a:p>
          <a:p>
            <a:pPr marL="742950" lvl="1" indent="-285750" algn="l">
              <a:buFont typeface="Arial" panose="020B0604020202020204" pitchFamily="34" charset="0"/>
              <a:buChar char="•"/>
            </a:pPr>
            <a:r>
              <a:rPr lang="en-US" dirty="0">
                <a:solidFill>
                  <a:schemeClr val="bg1"/>
                </a:solidFill>
              </a:rPr>
              <a:t>the natural flow of the time lapse video. </a:t>
            </a:r>
          </a:p>
          <a:p>
            <a:pPr>
              <a:buFont typeface="Arial" panose="020B0604020202020204" pitchFamily="34" charset="0"/>
              <a:buChar char="•"/>
            </a:pPr>
            <a:r>
              <a:rPr lang="en-US" dirty="0"/>
              <a:t>noncontiguous cartograms </a:t>
            </a:r>
          </a:p>
          <a:p>
            <a:pPr marL="800100" lvl="1" indent="-342900" algn="l">
              <a:buFont typeface="Arial" panose="020B0604020202020204" pitchFamily="34" charset="0"/>
              <a:buChar char="•"/>
            </a:pPr>
            <a:r>
              <a:rPr lang="en-US" dirty="0">
                <a:solidFill>
                  <a:schemeClr val="bg1"/>
                </a:solidFill>
              </a:rPr>
              <a:t>visualizations and time lapsed video -  number of cases and deaths </a:t>
            </a:r>
          </a:p>
          <a:p>
            <a:pPr marL="800100" lvl="1" indent="-342900" algn="l">
              <a:buFont typeface="Arial" panose="020B0604020202020204" pitchFamily="34" charset="0"/>
              <a:buChar char="•"/>
            </a:pPr>
            <a:r>
              <a:rPr lang="en-US" dirty="0">
                <a:solidFill>
                  <a:schemeClr val="bg1"/>
                </a:solidFill>
              </a:rPr>
              <a:t>only drawback with noncontiguous nature in  time lapsed animation</a:t>
            </a:r>
            <a:r>
              <a:rPr lang="en-US" dirty="0"/>
              <a:t>. </a:t>
            </a:r>
          </a:p>
          <a:p>
            <a:pPr>
              <a:buFont typeface="Arial" panose="020B0604020202020204" pitchFamily="34" charset="0"/>
              <a:buChar char="•"/>
            </a:pPr>
            <a:r>
              <a:rPr lang="en-US" dirty="0"/>
              <a:t>density equalizing cartograms </a:t>
            </a:r>
          </a:p>
          <a:p>
            <a:pPr marL="742950" lvl="1" indent="-285750" algn="l">
              <a:buFont typeface="Arial" panose="020B0604020202020204" pitchFamily="34" charset="0"/>
              <a:buChar char="•"/>
            </a:pPr>
            <a:r>
              <a:rPr lang="en-US" dirty="0">
                <a:solidFill>
                  <a:schemeClr val="bg1"/>
                </a:solidFill>
              </a:rPr>
              <a:t>first series focusing only on cases - stunning set of visualizations &amp; time lapsed animation, </a:t>
            </a:r>
          </a:p>
          <a:p>
            <a:pPr marL="742950" lvl="1" indent="-285750" algn="l">
              <a:buFont typeface="Arial" panose="020B0604020202020204" pitchFamily="34" charset="0"/>
              <a:buChar char="•"/>
            </a:pPr>
            <a:r>
              <a:rPr lang="en-US" dirty="0">
                <a:solidFill>
                  <a:schemeClr val="bg1"/>
                </a:solidFill>
              </a:rPr>
              <a:t>second series  using sequential colors for deaths as well, thereby resulting in visuals and time lapsed video neatly portraying the cases and deaths. </a:t>
            </a:r>
          </a:p>
          <a:p>
            <a:pPr>
              <a:buFont typeface="Arial" panose="020B0604020202020204" pitchFamily="34" charset="0"/>
              <a:buChar char="•"/>
            </a:pPr>
            <a:r>
              <a:rPr lang="en-US" dirty="0"/>
              <a:t>one drawback of the cartogram approaches - distortion in shape, harder to distinguish regions</a:t>
            </a:r>
          </a:p>
        </p:txBody>
      </p:sp>
    </p:spTree>
    <p:extLst>
      <p:ext uri="{BB962C8B-B14F-4D97-AF65-F5344CB8AC3E}">
        <p14:creationId xmlns:p14="http://schemas.microsoft.com/office/powerpoint/2010/main" val="2136743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normAutofit/>
          </a:bodyPr>
          <a:lstStyle/>
          <a:p>
            <a:r>
              <a:rPr lang="en-US" dirty="0"/>
              <a:t>Future Work</a:t>
            </a:r>
            <a:endParaRPr lang="en-US" sz="1800" dirty="0"/>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2818015"/>
            <a:ext cx="7366018" cy="1971646"/>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Font typeface="Arial" panose="020B0604020202020204" pitchFamily="34" charset="0"/>
              <a:buChar char="•"/>
            </a:pPr>
            <a:r>
              <a:rPr lang="en-US" dirty="0"/>
              <a:t>failed experiment - to find the intermediate frames given two frames at t1 and t2. </a:t>
            </a:r>
          </a:p>
          <a:p>
            <a:pPr>
              <a:buFont typeface="Arial" panose="020B0604020202020204" pitchFamily="34" charset="0"/>
              <a:buChar char="•"/>
            </a:pPr>
            <a:r>
              <a:rPr lang="en-US" dirty="0"/>
              <a:t>more work - underlying cartogram program itself to display the state names in the visuals or other approaches - easy on the viewers to identify the regions. </a:t>
            </a:r>
            <a:br>
              <a:rPr lang="en-US" dirty="0"/>
            </a:br>
            <a:endParaRPr lang="en-US" dirty="0"/>
          </a:p>
        </p:txBody>
      </p:sp>
    </p:spTree>
    <p:extLst>
      <p:ext uri="{BB962C8B-B14F-4D97-AF65-F5344CB8AC3E}">
        <p14:creationId xmlns:p14="http://schemas.microsoft.com/office/powerpoint/2010/main" val="887368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b="0" dirty="0">
                <a:solidFill>
                  <a:schemeClr val="bg1">
                    <a:lumMod val="75000"/>
                  </a:schemeClr>
                </a:solidFill>
              </a:rPr>
              <a:t>Thank You </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1202076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Motivation</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66914" y="1979028"/>
            <a:ext cx="4251604" cy="2495652"/>
          </a:xfrm>
        </p:spPr>
        <p:txBody>
          <a:bodyPr>
            <a:normAutofit fontScale="62500" lnSpcReduction="20000"/>
          </a:bodyPr>
          <a:lstStyle/>
          <a:p>
            <a:pPr>
              <a:buFont typeface="Arial" panose="020B0604020202020204" pitchFamily="34" charset="0"/>
              <a:buChar char="•"/>
            </a:pPr>
            <a:r>
              <a:rPr lang="en-US" dirty="0"/>
              <a:t>Cartograms - effective tools for geo data </a:t>
            </a:r>
          </a:p>
          <a:p>
            <a:pPr>
              <a:buFont typeface="Arial" panose="020B0604020202020204" pitchFamily="34" charset="0"/>
              <a:buChar char="•"/>
            </a:pPr>
            <a:r>
              <a:rPr lang="en-US" dirty="0"/>
              <a:t>Very good at highlighting the variable of interest</a:t>
            </a:r>
          </a:p>
          <a:p>
            <a:pPr>
              <a:buFont typeface="Arial" panose="020B0604020202020204" pitchFamily="34" charset="0"/>
              <a:buChar char="•"/>
            </a:pPr>
            <a:r>
              <a:rPr lang="en-US" dirty="0"/>
              <a:t>Twitter mood visualization project from our Professor and his team.</a:t>
            </a:r>
          </a:p>
          <a:p>
            <a:pPr>
              <a:buFont typeface="Arial" panose="020B0604020202020204" pitchFamily="34" charset="0"/>
              <a:buChar char="•"/>
            </a:pPr>
            <a:r>
              <a:rPr lang="en-US" dirty="0"/>
              <a:t>Captures the changing mood of the people during various times of the day using the sentiment of the tweets. </a:t>
            </a:r>
          </a:p>
          <a:p>
            <a:pPr>
              <a:buFont typeface="Arial" panose="020B0604020202020204" pitchFamily="34" charset="0"/>
              <a:buChar char="•"/>
            </a:pPr>
            <a:r>
              <a:rPr lang="en-US" dirty="0"/>
              <a:t>Project the size of the states proportionate to the number of tweets, with the color representing the sentiment of the tweets. </a:t>
            </a:r>
          </a:p>
        </p:txBody>
      </p:sp>
      <p:pic>
        <p:nvPicPr>
          <p:cNvPr id="5" name="Picture 4" descr="A close up of a logo&#10;&#10;Description automatically generated">
            <a:extLst>
              <a:ext uri="{FF2B5EF4-FFF2-40B4-BE49-F238E27FC236}">
                <a16:creationId xmlns:a16="http://schemas.microsoft.com/office/drawing/2014/main" id="{FD5BAD64-3A2B-7645-AB0D-4FA4745145F9}"/>
              </a:ext>
            </a:extLst>
          </p:cNvPr>
          <p:cNvPicPr>
            <a:picLocks noChangeAspect="1"/>
          </p:cNvPicPr>
          <p:nvPr/>
        </p:nvPicPr>
        <p:blipFill>
          <a:blip r:embed="rId2"/>
          <a:stretch>
            <a:fillRect/>
          </a:stretch>
        </p:blipFill>
        <p:spPr>
          <a:xfrm>
            <a:off x="5266755" y="1807759"/>
            <a:ext cx="3586300" cy="2589768"/>
          </a:xfrm>
          <a:prstGeom prst="rect">
            <a:avLst/>
          </a:prstGeom>
        </p:spPr>
      </p:pic>
    </p:spTree>
    <p:extLst>
      <p:ext uri="{BB962C8B-B14F-4D97-AF65-F5344CB8AC3E}">
        <p14:creationId xmlns:p14="http://schemas.microsoft.com/office/powerpoint/2010/main" val="2549736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normAutofit fontScale="90000"/>
          </a:bodyPr>
          <a:lstStyle/>
          <a:p>
            <a:r>
              <a:rPr lang="en-US" dirty="0"/>
              <a:t>Motivation</a:t>
            </a:r>
            <a:br>
              <a:rPr lang="en-US" dirty="0"/>
            </a:br>
            <a:r>
              <a:rPr lang="en-US" dirty="0"/>
              <a:t>     </a:t>
            </a:r>
            <a:r>
              <a:rPr lang="en-US" sz="1200" dirty="0"/>
              <a:t>2012 US Presidential election results:</a:t>
            </a:r>
            <a:br>
              <a:rPr lang="en-US" sz="1200" dirty="0"/>
            </a:br>
            <a:r>
              <a:rPr lang="en-US" sz="1200" b="0" dirty="0"/>
              <a:t>The importance of cartograms in effectively displaying the variable of interest can be very clearly understood from the work done by Newman and </a:t>
            </a:r>
            <a:r>
              <a:rPr lang="en-US" sz="1200" b="0" dirty="0" err="1"/>
              <a:t>Gastner</a:t>
            </a:r>
            <a:r>
              <a:rPr lang="en-US" sz="1200" b="0" dirty="0"/>
              <a:t> in their work on displaying the 2012 US Presidential election results.</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7366018" cy="2810633"/>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pic>
        <p:nvPicPr>
          <p:cNvPr id="4" name="Content Placeholder 2" descr="A close up of a flag&#10;&#10;Description automatically generated">
            <a:extLst>
              <a:ext uri="{FF2B5EF4-FFF2-40B4-BE49-F238E27FC236}">
                <a16:creationId xmlns:a16="http://schemas.microsoft.com/office/drawing/2014/main" id="{71070300-7898-7D44-AE22-B127D8D0A2EE}"/>
              </a:ext>
            </a:extLst>
          </p:cNvPr>
          <p:cNvPicPr>
            <a:picLocks noGrp="1" noChangeAspect="1"/>
          </p:cNvPicPr>
          <p:nvPr>
            <p:ph idx="1"/>
          </p:nvPr>
        </p:nvPicPr>
        <p:blipFill>
          <a:blip r:embed="rId2"/>
          <a:stretch>
            <a:fillRect/>
          </a:stretch>
        </p:blipFill>
        <p:spPr>
          <a:xfrm>
            <a:off x="1257156" y="2298494"/>
            <a:ext cx="3251200" cy="2171700"/>
          </a:xfrm>
        </p:spPr>
      </p:pic>
      <p:pic>
        <p:nvPicPr>
          <p:cNvPr id="5" name="Picture 4" descr="A close up of a map&#10;&#10;Description automatically generated">
            <a:extLst>
              <a:ext uri="{FF2B5EF4-FFF2-40B4-BE49-F238E27FC236}">
                <a16:creationId xmlns:a16="http://schemas.microsoft.com/office/drawing/2014/main" id="{B5EBEB99-F9C2-A14F-8475-498CBD06FE3C}"/>
              </a:ext>
            </a:extLst>
          </p:cNvPr>
          <p:cNvPicPr>
            <a:picLocks noChangeAspect="1"/>
          </p:cNvPicPr>
          <p:nvPr/>
        </p:nvPicPr>
        <p:blipFill>
          <a:blip r:embed="rId3"/>
          <a:stretch>
            <a:fillRect/>
          </a:stretch>
        </p:blipFill>
        <p:spPr>
          <a:xfrm>
            <a:off x="5132039" y="2298494"/>
            <a:ext cx="3251200" cy="2146300"/>
          </a:xfrm>
          <a:prstGeom prst="rect">
            <a:avLst/>
          </a:prstGeom>
        </p:spPr>
      </p:pic>
    </p:spTree>
    <p:extLst>
      <p:ext uri="{BB962C8B-B14F-4D97-AF65-F5344CB8AC3E}">
        <p14:creationId xmlns:p14="http://schemas.microsoft.com/office/powerpoint/2010/main" val="1099452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Motivation</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7366018" cy="2810633"/>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indent="0">
              <a:buNone/>
            </a:pPr>
            <a:r>
              <a:rPr lang="en-US" dirty="0"/>
              <a:t>Goal for our project:</a:t>
            </a:r>
          </a:p>
          <a:p>
            <a:pPr marL="742950" lvl="1" indent="-285750" algn="l">
              <a:buFont typeface="Arial" panose="020B0604020202020204" pitchFamily="34" charset="0"/>
              <a:buChar char="•"/>
            </a:pPr>
            <a:r>
              <a:rPr lang="en-US" dirty="0">
                <a:solidFill>
                  <a:schemeClr val="bg1"/>
                </a:solidFill>
              </a:rPr>
              <a:t>visualize confirmed cases and deaths in the US using choropleth maps </a:t>
            </a:r>
          </a:p>
          <a:p>
            <a:pPr marL="742950" lvl="1" indent="-285750" algn="l">
              <a:buFont typeface="Arial" panose="020B0604020202020204" pitchFamily="34" charset="0"/>
              <a:buChar char="•"/>
            </a:pPr>
            <a:r>
              <a:rPr lang="en-US" dirty="0">
                <a:solidFill>
                  <a:schemeClr val="bg1"/>
                </a:solidFill>
              </a:rPr>
              <a:t>experiment with noncontiguous cartograms, contiguous cartograms</a:t>
            </a:r>
          </a:p>
          <a:p>
            <a:pPr marL="742950" lvl="1" indent="-285750" algn="l">
              <a:buFont typeface="Arial" panose="020B0604020202020204" pitchFamily="34" charset="0"/>
              <a:buChar char="•"/>
            </a:pPr>
            <a:r>
              <a:rPr lang="en-US" dirty="0">
                <a:solidFill>
                  <a:schemeClr val="bg1"/>
                </a:solidFill>
              </a:rPr>
              <a:t>create visualizations and time lapsed animation videos  - United States</a:t>
            </a:r>
          </a:p>
        </p:txBody>
      </p:sp>
    </p:spTree>
    <p:extLst>
      <p:ext uri="{BB962C8B-B14F-4D97-AF65-F5344CB8AC3E}">
        <p14:creationId xmlns:p14="http://schemas.microsoft.com/office/powerpoint/2010/main" val="3960743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102121"/>
            <a:ext cx="6802482" cy="656910"/>
          </a:xfrm>
        </p:spPr>
        <p:txBody>
          <a:bodyPr/>
          <a:lstStyle/>
          <a:p>
            <a:r>
              <a:rPr lang="en-US" dirty="0"/>
              <a:t>Existing Work</a:t>
            </a:r>
          </a:p>
        </p:txBody>
      </p:sp>
      <p:sp>
        <p:nvSpPr>
          <p:cNvPr id="4" name="TextBox 3">
            <a:extLst>
              <a:ext uri="{FF2B5EF4-FFF2-40B4-BE49-F238E27FC236}">
                <a16:creationId xmlns:a16="http://schemas.microsoft.com/office/drawing/2014/main" id="{BC01F6E3-2FFB-F940-9F16-F69A72F23607}"/>
              </a:ext>
            </a:extLst>
          </p:cNvPr>
          <p:cNvSpPr txBox="1"/>
          <p:nvPr/>
        </p:nvSpPr>
        <p:spPr>
          <a:xfrm>
            <a:off x="7344937" y="4088780"/>
            <a:ext cx="0" cy="0"/>
          </a:xfrm>
          <a:prstGeom prst="rect">
            <a:avLst/>
          </a:prstGeom>
        </p:spPr>
        <p:txBody>
          <a:bodyPr vert="horz" wrap="none" lIns="91440" tIns="45720" rIns="91440" bIns="45720" rtlCol="0" anchor="ctr">
            <a:noAutofit/>
          </a:bodyPr>
          <a:lstStyle/>
          <a:p>
            <a:pPr algn="l"/>
            <a:endParaRPr lang="en-US" sz="800" b="0" dirty="0">
              <a:solidFill>
                <a:schemeClr val="bg1">
                  <a:lumMod val="75000"/>
                </a:schemeClr>
              </a:solidFill>
            </a:endParaRPr>
          </a:p>
        </p:txBody>
      </p:sp>
    </p:spTree>
    <p:extLst>
      <p:ext uri="{BB962C8B-B14F-4D97-AF65-F5344CB8AC3E}">
        <p14:creationId xmlns:p14="http://schemas.microsoft.com/office/powerpoint/2010/main" val="1506128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Existing Work</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17038" y="2260182"/>
            <a:ext cx="3738831" cy="2883917"/>
          </a:xfrm>
        </p:spPr>
        <p:txBody>
          <a:bodyPr>
            <a:normAutofit/>
          </a:bodyPr>
          <a:lstStyle/>
          <a:p>
            <a:pPr>
              <a:lnSpc>
                <a:spcPct val="90000"/>
              </a:lnSpc>
              <a:buFont typeface="Arial" panose="020B0604020202020204" pitchFamily="34" charset="0"/>
              <a:buChar char="•"/>
            </a:pPr>
            <a:r>
              <a:rPr lang="en-US" sz="1200" dirty="0"/>
              <a:t>cartogram of the Covid-19 cases – </a:t>
            </a:r>
            <a:r>
              <a:rPr lang="en-US" sz="1200" dirty="0" err="1"/>
              <a:t>worldmapper</a:t>
            </a:r>
            <a:r>
              <a:rPr lang="en-US" sz="1200" dirty="0"/>
              <a:t> site</a:t>
            </a:r>
          </a:p>
          <a:p>
            <a:pPr>
              <a:buFont typeface="Arial" panose="020B0604020202020204" pitchFamily="34" charset="0"/>
              <a:buChar char="•"/>
            </a:pPr>
            <a:r>
              <a:rPr lang="en-US" sz="1200" dirty="0"/>
              <a:t>resizes the size of a country in proportion to its population </a:t>
            </a:r>
          </a:p>
          <a:p>
            <a:pPr>
              <a:buFont typeface="Arial" panose="020B0604020202020204" pitchFamily="34" charset="0"/>
              <a:buChar char="•"/>
            </a:pPr>
            <a:r>
              <a:rPr lang="en-US" sz="1200" dirty="0"/>
              <a:t>color scheme represents the number of reported cases per 100k people.</a:t>
            </a:r>
          </a:p>
        </p:txBody>
      </p:sp>
      <p:pic>
        <p:nvPicPr>
          <p:cNvPr id="6" name="Picture 4">
            <a:extLst>
              <a:ext uri="{FF2B5EF4-FFF2-40B4-BE49-F238E27FC236}">
                <a16:creationId xmlns:a16="http://schemas.microsoft.com/office/drawing/2014/main" id="{08493441-9610-ED41-B517-E86BAE5C6F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85873" y="1740477"/>
            <a:ext cx="4549831" cy="266526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34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4C5487-4EE0-244C-93C6-2B32D30FE06F}"/>
              </a:ext>
            </a:extLst>
          </p:cNvPr>
          <p:cNvSpPr>
            <a:spLocks noGrp="1"/>
          </p:cNvSpPr>
          <p:nvPr>
            <p:ph type="ctrTitle"/>
          </p:nvPr>
        </p:nvSpPr>
        <p:spPr>
          <a:xfrm>
            <a:off x="1168400" y="1108694"/>
            <a:ext cx="7365818" cy="699065"/>
          </a:xfrm>
        </p:spPr>
        <p:txBody>
          <a:bodyPr/>
          <a:lstStyle/>
          <a:p>
            <a:r>
              <a:rPr lang="en-US" dirty="0"/>
              <a:t>Existing Work</a:t>
            </a:r>
          </a:p>
        </p:txBody>
      </p:sp>
      <p:sp>
        <p:nvSpPr>
          <p:cNvPr id="12" name="Content Placeholder 3">
            <a:extLst>
              <a:ext uri="{FF2B5EF4-FFF2-40B4-BE49-F238E27FC236}">
                <a16:creationId xmlns:a16="http://schemas.microsoft.com/office/drawing/2014/main" id="{71241455-746C-D748-8714-5319089614A7}"/>
              </a:ext>
            </a:extLst>
          </p:cNvPr>
          <p:cNvSpPr txBox="1">
            <a:spLocks/>
          </p:cNvSpPr>
          <p:nvPr/>
        </p:nvSpPr>
        <p:spPr>
          <a:xfrm>
            <a:off x="1168400" y="1979028"/>
            <a:ext cx="2497513" cy="2310339"/>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mj-lt"/>
              <a:buAutoNum type="arabicPeriod"/>
              <a:defRPr sz="1800" kern="1200" spc="0">
                <a:solidFill>
                  <a:schemeClr val="bg1"/>
                </a:solidFill>
                <a:latin typeface="Arial"/>
                <a:ea typeface="+mn-ea"/>
                <a:cs typeface="Arial"/>
              </a:defRPr>
            </a:lvl1pPr>
            <a:lvl2pPr marL="4572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2pPr>
            <a:lvl3pPr marL="9144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3pPr>
            <a:lvl4pPr marL="13716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lnSpc>
                <a:spcPct val="100000"/>
              </a:lnSpc>
              <a:spcBef>
                <a:spcPts val="0"/>
              </a:spcBef>
              <a:spcAft>
                <a:spcPts val="1800"/>
              </a:spcAft>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1FF4FCE-4D2F-0942-860D-5050E3272841}"/>
              </a:ext>
            </a:extLst>
          </p:cNvPr>
          <p:cNvSpPr>
            <a:spLocks noGrp="1"/>
          </p:cNvSpPr>
          <p:nvPr>
            <p:ph idx="1"/>
          </p:nvPr>
        </p:nvSpPr>
        <p:spPr>
          <a:xfrm>
            <a:off x="640080" y="2552605"/>
            <a:ext cx="3765665" cy="2310339"/>
          </a:xfrm>
        </p:spPr>
        <p:txBody>
          <a:bodyPr>
            <a:normAutofit fontScale="85000" lnSpcReduction="10000"/>
          </a:bodyPr>
          <a:lstStyle/>
          <a:p>
            <a:pPr>
              <a:lnSpc>
                <a:spcPct val="90000"/>
              </a:lnSpc>
              <a:buFont typeface="Arial" panose="020B0604020202020204" pitchFamily="34" charset="0"/>
              <a:buChar char="•"/>
            </a:pPr>
            <a:r>
              <a:rPr lang="en-US" sz="1400" dirty="0"/>
              <a:t>Time lapse video of the cartogram for the entire world</a:t>
            </a:r>
          </a:p>
          <a:p>
            <a:pPr>
              <a:lnSpc>
                <a:spcPct val="90000"/>
              </a:lnSpc>
              <a:buFont typeface="Arial" panose="020B0604020202020204" pitchFamily="34" charset="0"/>
              <a:buChar char="•"/>
            </a:pPr>
            <a:r>
              <a:rPr lang="en-US" sz="1400" dirty="0"/>
              <a:t>Resize the area of a region based on the number of cases </a:t>
            </a:r>
          </a:p>
          <a:p>
            <a:pPr>
              <a:lnSpc>
                <a:spcPct val="90000"/>
              </a:lnSpc>
              <a:buFont typeface="Arial" panose="020B0604020202020204" pitchFamily="34" charset="0"/>
              <a:buChar char="•"/>
            </a:pPr>
            <a:r>
              <a:rPr lang="en-US" sz="1400" dirty="0"/>
              <a:t>clear depiction of the flow of the infection</a:t>
            </a:r>
          </a:p>
        </p:txBody>
      </p:sp>
      <p:pic>
        <p:nvPicPr>
          <p:cNvPr id="3076" name="Picture 4">
            <a:extLst>
              <a:ext uri="{FF2B5EF4-FFF2-40B4-BE49-F238E27FC236}">
                <a16:creationId xmlns:a16="http://schemas.microsoft.com/office/drawing/2014/main" id="{CF6512B1-4DCE-D742-8177-2A9B30E2B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1251" y="1458226"/>
            <a:ext cx="3041364" cy="15755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70DDE55-096E-D74D-A3BD-CDFFB2E12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924" y="3272500"/>
            <a:ext cx="3142982" cy="157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211665"/>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 b="0" dirty="0" smtClean="0">
            <a:solidFill>
              <a:schemeClr val="bg1">
                <a:lumMod val="75000"/>
              </a:schemeClr>
            </a:solidFill>
          </a:defRPr>
        </a:defPPr>
      </a:lstStyle>
    </a:txDef>
  </a:objectDefaults>
  <a:extraClrSchemeLst/>
  <a:extLst>
    <a:ext uri="{05A4C25C-085E-4340-85A3-A5531E510DB2}">
      <thm15:themeFamily xmlns:thm15="http://schemas.microsoft.com/office/thememl/2012/main" name="BIC presentation IU Bloomington" id="{6EFBC45B-49A5-3440-96D7-43C9FFF75981}" vid="{291E748F-EC18-3F4D-89FD-E634552C6C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openxmlformats.org/package/2006/metadata/core-properties"/>
    <ds:schemaRef ds:uri="http://schemas.microsoft.com/office/2006/documentManagement/types"/>
    <ds:schemaRef ds:uri="http://schemas.microsoft.com/sharepoint/v3/fields"/>
    <ds:schemaRef ds:uri="http://schemas.microsoft.com/office/2006/metadata/properties"/>
    <ds:schemaRef ds:uri="http://www.w3.org/XML/1998/namespace"/>
    <ds:schemaRef ds:uri="http://purl.org/dc/dcmitype/"/>
    <ds:schemaRef ds:uri="http://purl.org/dc/terms/"/>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1768</TotalTime>
  <Words>1223</Words>
  <Application>Microsoft Macintosh PowerPoint</Application>
  <PresentationFormat>On-screen Show (16:9)</PresentationFormat>
  <Paragraphs>118</Paragraphs>
  <Slides>37</Slides>
  <Notes>8</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Wingdings</vt:lpstr>
      <vt:lpstr>Main</vt:lpstr>
      <vt:lpstr>Covid-19 viz via cartograms</vt:lpstr>
      <vt:lpstr>Motivation</vt:lpstr>
      <vt:lpstr>Motivation</vt:lpstr>
      <vt:lpstr>Motivation</vt:lpstr>
      <vt:lpstr>Motivation      2012 US Presidential election results: The importance of cartograms in effectively displaying the variable of interest can be very clearly understood from the work done by Newman and Gastner in their work on displaying the 2012 US Presidential election results.</vt:lpstr>
      <vt:lpstr>Motivation</vt:lpstr>
      <vt:lpstr>Existing Work</vt:lpstr>
      <vt:lpstr>Existing Work</vt:lpstr>
      <vt:lpstr>Existing Work</vt:lpstr>
      <vt:lpstr>Existing Work</vt:lpstr>
      <vt:lpstr>Existing Work</vt:lpstr>
      <vt:lpstr>Existing Work</vt:lpstr>
      <vt:lpstr>Contribution</vt:lpstr>
      <vt:lpstr>Contribution</vt:lpstr>
      <vt:lpstr>Data</vt:lpstr>
      <vt:lpstr>Data</vt:lpstr>
      <vt:lpstr>Methods and Results</vt:lpstr>
      <vt:lpstr>Methods &amp; Results: Choropleth time series</vt:lpstr>
      <vt:lpstr>PowerPoint Presentation</vt:lpstr>
      <vt:lpstr>PowerPoint Presentation</vt:lpstr>
      <vt:lpstr>PowerPoint Presentation</vt:lpstr>
      <vt:lpstr>PowerPoint Presentation</vt:lpstr>
      <vt:lpstr>Methods &amp; Results: Noncontiguous Cartogram</vt:lpstr>
      <vt:lpstr>PowerPoint Presentation</vt:lpstr>
      <vt:lpstr>PowerPoint Presentation</vt:lpstr>
      <vt:lpstr>Methods &amp; Results: Contiguous Cartogram univariate</vt:lpstr>
      <vt:lpstr>PowerPoint Presentation</vt:lpstr>
      <vt:lpstr>Methods &amp; Results: Contiguous Cartogram univariate</vt:lpstr>
      <vt:lpstr>PowerPoint Presentation</vt:lpstr>
      <vt:lpstr>Methods &amp; Results: Contiguous Cartogram bivariate</vt:lpstr>
      <vt:lpstr>PowerPoint Presentation</vt:lpstr>
      <vt:lpstr>Methods &amp; Results: Contiguous Cartogram bivariate</vt:lpstr>
      <vt:lpstr>PowerPoint Presentation</vt:lpstr>
      <vt:lpstr>Conclusion and Future Work</vt:lpstr>
      <vt:lpstr>Conclusion</vt:lpstr>
      <vt:lpstr>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viz via cartograms</dc:title>
  <dc:creator>John, Johny Rufus</dc:creator>
  <cp:lastModifiedBy>John, Johny Rufus</cp:lastModifiedBy>
  <cp:revision>40</cp:revision>
  <dcterms:created xsi:type="dcterms:W3CDTF">2020-07-29T00:54:52Z</dcterms:created>
  <dcterms:modified xsi:type="dcterms:W3CDTF">2020-07-30T06:22:56Z</dcterms:modified>
</cp:coreProperties>
</file>